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23"/>
  </p:notesMasterIdLst>
  <p:sldIdLst>
    <p:sldId id="256" r:id="rId2"/>
    <p:sldId id="257" r:id="rId3"/>
    <p:sldId id="259" r:id="rId4"/>
    <p:sldId id="260" r:id="rId5"/>
    <p:sldId id="289" r:id="rId6"/>
    <p:sldId id="295" r:id="rId7"/>
    <p:sldId id="297" r:id="rId8"/>
    <p:sldId id="296" r:id="rId9"/>
    <p:sldId id="261" r:id="rId10"/>
    <p:sldId id="262" r:id="rId11"/>
    <p:sldId id="290" r:id="rId12"/>
    <p:sldId id="263" r:id="rId13"/>
    <p:sldId id="291" r:id="rId14"/>
    <p:sldId id="292" r:id="rId15"/>
    <p:sldId id="293" r:id="rId16"/>
    <p:sldId id="294" r:id="rId17"/>
    <p:sldId id="264" r:id="rId18"/>
    <p:sldId id="265" r:id="rId19"/>
    <p:sldId id="266" r:id="rId20"/>
    <p:sldId id="267"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471409-51D9-444F-9CB4-09B4DBAD0C53}">
          <p14:sldIdLst>
            <p14:sldId id="256"/>
            <p14:sldId id="257"/>
            <p14:sldId id="259"/>
            <p14:sldId id="260"/>
            <p14:sldId id="289"/>
            <p14:sldId id="295"/>
            <p14:sldId id="297"/>
            <p14:sldId id="296"/>
            <p14:sldId id="261"/>
            <p14:sldId id="262"/>
            <p14:sldId id="290"/>
            <p14:sldId id="263"/>
            <p14:sldId id="291"/>
            <p14:sldId id="292"/>
            <p14:sldId id="293"/>
            <p14:sldId id="294"/>
            <p14:sldId id="264"/>
            <p14:sldId id="265"/>
            <p14:sldId id="266"/>
            <p14:sldId id="267"/>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8"/>
    <p:restoredTop sz="94697"/>
  </p:normalViewPr>
  <p:slideViewPr>
    <p:cSldViewPr snapToGrid="0" snapToObjects="1">
      <p:cViewPr>
        <p:scale>
          <a:sx n="91" d="100"/>
          <a:sy n="91" d="100"/>
        </p:scale>
        <p:origin x="336"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5A49E-8365-B540-AC38-EAC26662C36A}" type="datetimeFigureOut">
              <a:rPr lang="en-US" smtClean="0"/>
              <a:t>7/26/16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F9A40-AA75-8649-BD62-CA6F61F526F0}" type="slidenum">
              <a:rPr lang="en-US" smtClean="0"/>
              <a:t>‹#›</a:t>
            </a:fld>
            <a:endParaRPr lang="en-US"/>
          </a:p>
        </p:txBody>
      </p:sp>
    </p:spTree>
    <p:extLst>
      <p:ext uri="{BB962C8B-B14F-4D97-AF65-F5344CB8AC3E}">
        <p14:creationId xmlns:p14="http://schemas.microsoft.com/office/powerpoint/2010/main" val="29470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B5F9A40-AA75-8649-BD62-CA6F61F526F0}" type="slidenum">
              <a:rPr lang="en-US" smtClean="0"/>
              <a:t>1</a:t>
            </a:fld>
            <a:endParaRPr lang="en-US"/>
          </a:p>
        </p:txBody>
      </p:sp>
    </p:spTree>
    <p:extLst>
      <p:ext uri="{BB962C8B-B14F-4D97-AF65-F5344CB8AC3E}">
        <p14:creationId xmlns:p14="http://schemas.microsoft.com/office/powerpoint/2010/main" val="172695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B5F9A40-AA75-8649-BD62-CA6F61F526F0}" type="slidenum">
              <a:rPr lang="en-US" smtClean="0"/>
              <a:t>12</a:t>
            </a:fld>
            <a:endParaRPr lang="en-US"/>
          </a:p>
        </p:txBody>
      </p:sp>
    </p:spTree>
    <p:extLst>
      <p:ext uri="{BB962C8B-B14F-4D97-AF65-F5344CB8AC3E}">
        <p14:creationId xmlns:p14="http://schemas.microsoft.com/office/powerpoint/2010/main" val="115654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336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12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9493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9089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0243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119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2597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537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88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995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7486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322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151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74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70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714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00224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7/26/16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3258270"/>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6699" y="1674931"/>
            <a:ext cx="7357268" cy="2331487"/>
          </a:xfrm>
        </p:spPr>
        <p:txBody>
          <a:bodyPr>
            <a:noAutofit/>
          </a:bodyPr>
          <a:lstStyle/>
          <a:p>
            <a:pPr algn="ctr"/>
            <a:r>
              <a:rPr lang="en-US" sz="4400" b="1" i="1" dirty="0" smtClean="0"/>
              <a:t>‘</a:t>
            </a:r>
            <a:r>
              <a:rPr lang="en-US" sz="4400" b="1" i="1" dirty="0" err="1" smtClean="0"/>
              <a:t>AnsCare</a:t>
            </a:r>
            <a:r>
              <a:rPr lang="en-US" sz="4400" b="1" i="1" dirty="0" smtClean="0"/>
              <a:t>’ </a:t>
            </a:r>
            <a:br>
              <a:rPr lang="en-US" sz="4400" b="1" i="1" dirty="0" smtClean="0"/>
            </a:br>
            <a:r>
              <a:rPr lang="en-US" sz="4400" b="1" i="1" dirty="0" smtClean="0"/>
              <a:t> </a:t>
            </a:r>
            <a:r>
              <a:rPr lang="en-US" sz="4000" b="1" i="1" dirty="0" smtClean="0"/>
              <a:t>Advanced Silicone Gel Formula with Vitamin C</a:t>
            </a:r>
            <a:endParaRPr lang="en-US" sz="4000" b="1" i="1" dirty="0"/>
          </a:p>
        </p:txBody>
      </p:sp>
      <p:pic>
        <p:nvPicPr>
          <p:cNvPr id="5" name="Picture 4" descr="G:\Neelam\Product Images\anscare silicone gel.jpg"/>
          <p:cNvPicPr/>
          <p:nvPr/>
        </p:nvPicPr>
        <p:blipFill>
          <a:blip r:embed="rId3"/>
          <a:srcRect/>
          <a:stretch>
            <a:fillRect/>
          </a:stretch>
        </p:blipFill>
        <p:spPr bwMode="auto">
          <a:xfrm>
            <a:off x="557774" y="1688561"/>
            <a:ext cx="4995229" cy="3300418"/>
          </a:xfrm>
          <a:prstGeom prst="rect">
            <a:avLst/>
          </a:prstGeom>
          <a:noFill/>
          <a:ln w="9525">
            <a:noFill/>
            <a:miter lim="800000"/>
            <a:headEnd/>
            <a:tailEnd/>
          </a:ln>
        </p:spPr>
      </p:pic>
      <p:sp>
        <p:nvSpPr>
          <p:cNvPr id="4" name="Subtitle 3"/>
          <p:cNvSpPr>
            <a:spLocks noGrp="1"/>
          </p:cNvSpPr>
          <p:nvPr>
            <p:ph type="subTitle" idx="1"/>
          </p:nvPr>
        </p:nvSpPr>
        <p:spPr>
          <a:xfrm>
            <a:off x="7378164" y="4006418"/>
            <a:ext cx="2854337" cy="1072894"/>
          </a:xfrm>
        </p:spPr>
        <p:txBody>
          <a:bodyPr>
            <a:noAutofit/>
          </a:bodyPr>
          <a:lstStyle/>
          <a:p>
            <a:pPr algn="ctr"/>
            <a:r>
              <a:rPr lang="en-US" sz="3600" b="1" i="1" dirty="0" smtClean="0">
                <a:latin typeface="Chalkboard" charset="0"/>
                <a:ea typeface="Chalkboard" charset="0"/>
                <a:cs typeface="Chalkboard" charset="0"/>
              </a:rPr>
              <a:t>BENQ</a:t>
            </a:r>
            <a:endParaRPr lang="en-US" sz="3600" b="1" i="1" dirty="0">
              <a:latin typeface="Chalkboard" charset="0"/>
              <a:ea typeface="Chalkboard" charset="0"/>
              <a:cs typeface="Chalkboard" charset="0"/>
            </a:endParaRPr>
          </a:p>
        </p:txBody>
      </p:sp>
    </p:spTree>
    <p:extLst>
      <p:ext uri="{BB962C8B-B14F-4D97-AF65-F5344CB8AC3E}">
        <p14:creationId xmlns:p14="http://schemas.microsoft.com/office/powerpoint/2010/main" val="18042893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27" y="0"/>
            <a:ext cx="10131425" cy="1456267"/>
          </a:xfrm>
        </p:spPr>
        <p:txBody>
          <a:bodyPr>
            <a:noAutofit/>
          </a:bodyPr>
          <a:lstStyle/>
          <a:p>
            <a:r>
              <a:rPr lang="en-US" sz="5400" b="1" i="1" u="sng" dirty="0" smtClean="0"/>
              <a:t>MECHANISM OF SILICONE GEL TO REDUCE SCAR</a:t>
            </a:r>
            <a:r>
              <a:rPr lang="en-US" sz="4000" b="1" i="1" u="sng" dirty="0"/>
              <a:t/>
            </a:r>
            <a:br>
              <a:rPr lang="en-US" sz="4000" b="1" i="1" u="sng" dirty="0"/>
            </a:br>
            <a:endParaRPr lang="en-US" sz="4000" b="1" i="1" u="sng" dirty="0"/>
          </a:p>
        </p:txBody>
      </p:sp>
      <p:sp>
        <p:nvSpPr>
          <p:cNvPr id="6" name="Rounded Rectangle 5"/>
          <p:cNvSpPr/>
          <p:nvPr/>
        </p:nvSpPr>
        <p:spPr>
          <a:xfrm>
            <a:off x="1449091" y="2485663"/>
            <a:ext cx="8090115" cy="8989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Prevent water evaporation from skin</a:t>
            </a:r>
            <a:endParaRPr lang="en-US" sz="3200" b="1" dirty="0"/>
          </a:p>
        </p:txBody>
      </p:sp>
      <p:sp>
        <p:nvSpPr>
          <p:cNvPr id="7" name="Rounded Rectangle 6"/>
          <p:cNvSpPr/>
          <p:nvPr/>
        </p:nvSpPr>
        <p:spPr>
          <a:xfrm>
            <a:off x="1286360" y="4018675"/>
            <a:ext cx="8415578" cy="8989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Electrostatic field between silicone &amp; skin</a:t>
            </a:r>
            <a:endParaRPr lang="en-US" sz="3200" b="1" dirty="0"/>
          </a:p>
        </p:txBody>
      </p:sp>
      <p:sp>
        <p:nvSpPr>
          <p:cNvPr id="8" name="Rounded Rectangle 7"/>
          <p:cNvSpPr/>
          <p:nvPr/>
        </p:nvSpPr>
        <p:spPr>
          <a:xfrm>
            <a:off x="1286360" y="5372498"/>
            <a:ext cx="8415578" cy="1148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Promotes increase of </a:t>
            </a:r>
            <a:r>
              <a:rPr lang="en-US" sz="3200" b="1" dirty="0" err="1" smtClean="0"/>
              <a:t>bFGF</a:t>
            </a:r>
            <a:r>
              <a:rPr lang="en-US" sz="3200" b="1" dirty="0" smtClean="0"/>
              <a:t> (Collagen turnover regulator)</a:t>
            </a:r>
            <a:endParaRPr lang="en-US" sz="3200" b="1" dirty="0"/>
          </a:p>
        </p:txBody>
      </p:sp>
    </p:spTree>
    <p:extLst>
      <p:ext uri="{BB962C8B-B14F-4D97-AF65-F5344CB8AC3E}">
        <p14:creationId xmlns:p14="http://schemas.microsoft.com/office/powerpoint/2010/main" val="1186631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86" y="142752"/>
            <a:ext cx="11882033" cy="1400530"/>
          </a:xfrm>
        </p:spPr>
        <p:txBody>
          <a:bodyPr/>
          <a:lstStyle/>
          <a:p>
            <a:r>
              <a:rPr lang="en-US" sz="5400" b="1" i="1" u="sng" dirty="0" smtClean="0"/>
              <a:t>PREVENT WATER EVAPORATION FROM SKIN</a:t>
            </a:r>
            <a:r>
              <a:rPr lang="en-US" sz="5400" b="1" dirty="0" smtClean="0"/>
              <a:t> </a:t>
            </a:r>
            <a:endParaRPr lang="en-US" sz="5400" b="1" dirty="0"/>
          </a:p>
        </p:txBody>
      </p:sp>
      <p:sp>
        <p:nvSpPr>
          <p:cNvPr id="4" name="TextBox 3"/>
          <p:cNvSpPr txBox="1"/>
          <p:nvPr/>
        </p:nvSpPr>
        <p:spPr>
          <a:xfrm>
            <a:off x="123986" y="2189676"/>
            <a:ext cx="5339167" cy="1446550"/>
          </a:xfrm>
          <a:prstGeom prst="rect">
            <a:avLst/>
          </a:prstGeom>
          <a:noFill/>
        </p:spPr>
        <p:txBody>
          <a:bodyPr wrap="square" rtlCol="0">
            <a:spAutoFit/>
          </a:bodyPr>
          <a:lstStyle/>
          <a:p>
            <a:r>
              <a:rPr lang="en-US" sz="3200" b="1" dirty="0" smtClean="0"/>
              <a:t>Introduction of Hydration :</a:t>
            </a:r>
          </a:p>
          <a:p>
            <a:endParaRPr lang="en-US" sz="2800" b="1" dirty="0"/>
          </a:p>
          <a:p>
            <a:endParaRPr lang="en-US" sz="2800" b="1" dirty="0"/>
          </a:p>
        </p:txBody>
      </p:sp>
      <p:sp>
        <p:nvSpPr>
          <p:cNvPr id="5" name="TextBox 4"/>
          <p:cNvSpPr txBox="1"/>
          <p:nvPr/>
        </p:nvSpPr>
        <p:spPr>
          <a:xfrm>
            <a:off x="124833" y="3050719"/>
            <a:ext cx="5338320" cy="3108543"/>
          </a:xfrm>
          <a:prstGeom prst="rect">
            <a:avLst/>
          </a:prstGeom>
          <a:noFill/>
        </p:spPr>
        <p:txBody>
          <a:bodyPr wrap="square" rtlCol="0">
            <a:spAutoFit/>
          </a:bodyPr>
          <a:lstStyle/>
          <a:p>
            <a:r>
              <a:rPr lang="en-US" sz="2800" dirty="0" smtClean="0"/>
              <a:t>A. In </a:t>
            </a:r>
            <a:r>
              <a:rPr lang="en-US" sz="2800" dirty="0"/>
              <a:t>normal physiology condition, the hydration of skin tissue increases the water retention, protects the skin, and maintains the normal arrangement of collagen </a:t>
            </a:r>
          </a:p>
          <a:p>
            <a:endParaRPr lang="en-US" sz="2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223636" y="1543282"/>
            <a:ext cx="5806697" cy="5012501"/>
          </a:xfrm>
          <a:prstGeom prst="rect">
            <a:avLst/>
          </a:prstGeom>
          <a:noFill/>
          <a:ln>
            <a:noFill/>
          </a:ln>
        </p:spPr>
      </p:pic>
      <p:cxnSp>
        <p:nvCxnSpPr>
          <p:cNvPr id="9" name="Straight Arrow Connector 8"/>
          <p:cNvCxnSpPr/>
          <p:nvPr/>
        </p:nvCxnSpPr>
        <p:spPr>
          <a:xfrm>
            <a:off x="6214820" y="5393410"/>
            <a:ext cx="867905" cy="309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6199322" y="5974596"/>
            <a:ext cx="1035803" cy="309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302613" y="2296914"/>
            <a:ext cx="1617751" cy="461665"/>
          </a:xfrm>
          <a:prstGeom prst="rect">
            <a:avLst/>
          </a:prstGeom>
          <a:noFill/>
        </p:spPr>
        <p:txBody>
          <a:bodyPr wrap="none" rtlCol="0">
            <a:spAutoFit/>
          </a:bodyPr>
          <a:lstStyle/>
          <a:p>
            <a:r>
              <a:rPr lang="en-US" sz="2400" b="1" dirty="0" smtClean="0">
                <a:solidFill>
                  <a:srgbClr val="FFC000"/>
                </a:solidFill>
              </a:rPr>
              <a:t>Epidermis</a:t>
            </a:r>
            <a:endParaRPr lang="en-US" sz="2400" b="1" dirty="0">
              <a:solidFill>
                <a:srgbClr val="FFC000"/>
              </a:solidFill>
            </a:endParaRPr>
          </a:p>
        </p:txBody>
      </p:sp>
      <p:sp>
        <p:nvSpPr>
          <p:cNvPr id="13" name="TextBox 12"/>
          <p:cNvSpPr txBox="1"/>
          <p:nvPr/>
        </p:nvSpPr>
        <p:spPr>
          <a:xfrm>
            <a:off x="4806768" y="3230957"/>
            <a:ext cx="2222083" cy="461665"/>
          </a:xfrm>
          <a:prstGeom prst="rect">
            <a:avLst/>
          </a:prstGeom>
          <a:noFill/>
        </p:spPr>
        <p:txBody>
          <a:bodyPr wrap="none" rtlCol="0">
            <a:spAutoFit/>
          </a:bodyPr>
          <a:lstStyle/>
          <a:p>
            <a:r>
              <a:rPr lang="en-US" sz="2400" b="1" dirty="0" smtClean="0">
                <a:solidFill>
                  <a:srgbClr val="FFC000"/>
                </a:solidFill>
              </a:rPr>
              <a:t>Keratinocytes</a:t>
            </a:r>
            <a:endParaRPr lang="en-US" sz="2400" b="1" dirty="0">
              <a:solidFill>
                <a:srgbClr val="FFC000"/>
              </a:solidFill>
            </a:endParaRPr>
          </a:p>
        </p:txBody>
      </p:sp>
      <p:sp>
        <p:nvSpPr>
          <p:cNvPr id="14" name="TextBox 13"/>
          <p:cNvSpPr txBox="1"/>
          <p:nvPr/>
        </p:nvSpPr>
        <p:spPr>
          <a:xfrm>
            <a:off x="5235562" y="3781146"/>
            <a:ext cx="1191352" cy="461665"/>
          </a:xfrm>
          <a:prstGeom prst="rect">
            <a:avLst/>
          </a:prstGeom>
          <a:noFill/>
        </p:spPr>
        <p:txBody>
          <a:bodyPr wrap="none" rtlCol="0">
            <a:spAutoFit/>
          </a:bodyPr>
          <a:lstStyle/>
          <a:p>
            <a:r>
              <a:rPr lang="en-US" sz="2400" b="1" dirty="0" smtClean="0">
                <a:solidFill>
                  <a:srgbClr val="FFC000"/>
                </a:solidFill>
              </a:rPr>
              <a:t>Dermis</a:t>
            </a:r>
            <a:endParaRPr lang="en-US" sz="2400" b="1" dirty="0">
              <a:solidFill>
                <a:srgbClr val="FFC000"/>
              </a:solidFill>
            </a:endParaRPr>
          </a:p>
        </p:txBody>
      </p:sp>
      <p:sp>
        <p:nvSpPr>
          <p:cNvPr id="15" name="TextBox 14"/>
          <p:cNvSpPr txBox="1"/>
          <p:nvPr/>
        </p:nvSpPr>
        <p:spPr>
          <a:xfrm>
            <a:off x="4680996" y="5145503"/>
            <a:ext cx="1612942" cy="461665"/>
          </a:xfrm>
          <a:prstGeom prst="rect">
            <a:avLst/>
          </a:prstGeom>
          <a:noFill/>
        </p:spPr>
        <p:txBody>
          <a:bodyPr wrap="none" rtlCol="0">
            <a:spAutoFit/>
          </a:bodyPr>
          <a:lstStyle/>
          <a:p>
            <a:r>
              <a:rPr lang="en-US" sz="2400" b="1" dirty="0" smtClean="0">
                <a:solidFill>
                  <a:srgbClr val="FFC000"/>
                </a:solidFill>
              </a:rPr>
              <a:t>Fibroblast</a:t>
            </a:r>
            <a:endParaRPr lang="en-US" sz="2400" b="1" dirty="0">
              <a:solidFill>
                <a:srgbClr val="FFC000"/>
              </a:solidFill>
            </a:endParaRPr>
          </a:p>
        </p:txBody>
      </p:sp>
      <p:sp>
        <p:nvSpPr>
          <p:cNvPr id="16" name="TextBox 15"/>
          <p:cNvSpPr txBox="1"/>
          <p:nvPr/>
        </p:nvSpPr>
        <p:spPr>
          <a:xfrm>
            <a:off x="4683933" y="5712766"/>
            <a:ext cx="1558440" cy="461665"/>
          </a:xfrm>
          <a:prstGeom prst="rect">
            <a:avLst/>
          </a:prstGeom>
          <a:noFill/>
        </p:spPr>
        <p:txBody>
          <a:bodyPr wrap="none" rtlCol="0">
            <a:spAutoFit/>
          </a:bodyPr>
          <a:lstStyle/>
          <a:p>
            <a:r>
              <a:rPr lang="en-US" sz="2400" b="1" dirty="0" smtClean="0">
                <a:solidFill>
                  <a:srgbClr val="FFC000"/>
                </a:solidFill>
              </a:rPr>
              <a:t>Collagen</a:t>
            </a:r>
            <a:endParaRPr lang="en-US" sz="2400" b="1" dirty="0">
              <a:solidFill>
                <a:srgbClr val="FFC000"/>
              </a:solidFill>
            </a:endParaRPr>
          </a:p>
        </p:txBody>
      </p:sp>
    </p:spTree>
    <p:extLst>
      <p:ext uri="{BB962C8B-B14F-4D97-AF65-F5344CB8AC3E}">
        <p14:creationId xmlns:p14="http://schemas.microsoft.com/office/powerpoint/2010/main" val="161000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711" y="4642139"/>
            <a:ext cx="5723434" cy="1231106"/>
          </a:xfrm>
          <a:prstGeom prst="rect">
            <a:avLst/>
          </a:prstGeom>
        </p:spPr>
        <p:txBody>
          <a:bodyPr wrap="square">
            <a:spAutoFit/>
          </a:bodyPr>
          <a:lstStyle/>
          <a:p>
            <a:r>
              <a:rPr lang="en-US" sz="2800" dirty="0" smtClean="0"/>
              <a:t>B. </a:t>
            </a:r>
            <a:r>
              <a:rPr lang="en-US" sz="2800" dirty="0"/>
              <a:t>For wounded skin, water vaporizes in a great quantity </a:t>
            </a:r>
          </a:p>
          <a:p>
            <a:endParaRPr lang="en-US" dirty="0"/>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166499" y="206966"/>
            <a:ext cx="5690646" cy="4207842"/>
          </a:xfrm>
          <a:prstGeom prst="rect">
            <a:avLst/>
          </a:prstGeom>
          <a:noFill/>
          <a:ln>
            <a:noFill/>
          </a:ln>
        </p:spPr>
      </p:pic>
      <p:pic>
        <p:nvPicPr>
          <p:cNvPr id="17" name="Picture 16"/>
          <p:cNvPicPr/>
          <p:nvPr/>
        </p:nvPicPr>
        <p:blipFill>
          <a:blip r:embed="rId4">
            <a:extLst>
              <a:ext uri="{28A0092B-C50C-407E-A947-70E740481C1C}">
                <a14:useLocalDpi xmlns:a14="http://schemas.microsoft.com/office/drawing/2010/main" val="0"/>
              </a:ext>
            </a:extLst>
          </a:blip>
          <a:srcRect/>
          <a:stretch>
            <a:fillRect/>
          </a:stretch>
        </p:blipFill>
        <p:spPr bwMode="auto">
          <a:xfrm>
            <a:off x="6317849" y="206964"/>
            <a:ext cx="5683466" cy="4207844"/>
          </a:xfrm>
          <a:prstGeom prst="rect">
            <a:avLst/>
          </a:prstGeom>
          <a:noFill/>
          <a:ln>
            <a:noFill/>
          </a:ln>
        </p:spPr>
      </p:pic>
      <p:sp>
        <p:nvSpPr>
          <p:cNvPr id="3" name="TextBox 2"/>
          <p:cNvSpPr txBox="1"/>
          <p:nvPr/>
        </p:nvSpPr>
        <p:spPr>
          <a:xfrm>
            <a:off x="6317849" y="4609022"/>
            <a:ext cx="5683466" cy="2246769"/>
          </a:xfrm>
          <a:prstGeom prst="rect">
            <a:avLst/>
          </a:prstGeom>
          <a:noFill/>
        </p:spPr>
        <p:txBody>
          <a:bodyPr wrap="square" rtlCol="0">
            <a:spAutoFit/>
          </a:bodyPr>
          <a:lstStyle/>
          <a:p>
            <a:r>
              <a:rPr lang="en-US" sz="2800" dirty="0"/>
              <a:t>C. After 1~2 weeks , </a:t>
            </a:r>
            <a:r>
              <a:rPr lang="en-US" sz="2800"/>
              <a:t>the </a:t>
            </a:r>
            <a:r>
              <a:rPr lang="en-US" sz="2800" smtClean="0"/>
              <a:t>skin </a:t>
            </a:r>
            <a:r>
              <a:rPr lang="en-US" sz="2800" dirty="0"/>
              <a:t>becomes recover, but the water keeps vaporizing due to the immature keratin growth </a:t>
            </a:r>
          </a:p>
          <a:p>
            <a:endParaRPr lang="en-US" sz="2800" dirty="0"/>
          </a:p>
        </p:txBody>
      </p:sp>
    </p:spTree>
    <p:extLst>
      <p:ext uri="{BB962C8B-B14F-4D97-AF65-F5344CB8AC3E}">
        <p14:creationId xmlns:p14="http://schemas.microsoft.com/office/powerpoint/2010/main" val="142681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874149" y="650929"/>
            <a:ext cx="7920780" cy="3874576"/>
          </a:xfrm>
          <a:prstGeom prst="rect">
            <a:avLst/>
          </a:prstGeom>
          <a:noFill/>
          <a:ln>
            <a:noFill/>
          </a:ln>
        </p:spPr>
      </p:pic>
      <p:sp>
        <p:nvSpPr>
          <p:cNvPr id="3" name="TextBox 2"/>
          <p:cNvSpPr txBox="1"/>
          <p:nvPr/>
        </p:nvSpPr>
        <p:spPr>
          <a:xfrm>
            <a:off x="1750163" y="4765119"/>
            <a:ext cx="8246244" cy="2092881"/>
          </a:xfrm>
          <a:prstGeom prst="rect">
            <a:avLst/>
          </a:prstGeom>
          <a:noFill/>
        </p:spPr>
        <p:txBody>
          <a:bodyPr wrap="square" rtlCol="0">
            <a:spAutoFit/>
          </a:bodyPr>
          <a:lstStyle/>
          <a:p>
            <a:r>
              <a:rPr lang="en-US" sz="2800" dirty="0"/>
              <a:t>D</a:t>
            </a:r>
            <a:r>
              <a:rPr lang="en-US" sz="2800" dirty="0" smtClean="0"/>
              <a:t>. Water </a:t>
            </a:r>
            <a:r>
              <a:rPr lang="en-US" sz="2800" dirty="0"/>
              <a:t>vaporization stimulates keratinocytes, and promotes the formation of fibroblasts and collagen </a:t>
            </a:r>
          </a:p>
          <a:p>
            <a:r>
              <a:rPr lang="en-US" sz="2800" dirty="0"/>
              <a:t>-&gt; Promote Scar formation </a:t>
            </a:r>
          </a:p>
          <a:p>
            <a:endParaRPr lang="en-US" dirty="0"/>
          </a:p>
        </p:txBody>
      </p:sp>
      <p:sp>
        <p:nvSpPr>
          <p:cNvPr id="4" name="Rectangle 3"/>
          <p:cNvSpPr/>
          <p:nvPr/>
        </p:nvSpPr>
        <p:spPr>
          <a:xfrm>
            <a:off x="529152" y="2246730"/>
            <a:ext cx="2222083" cy="461665"/>
          </a:xfrm>
          <a:prstGeom prst="rect">
            <a:avLst/>
          </a:prstGeom>
        </p:spPr>
        <p:txBody>
          <a:bodyPr wrap="none">
            <a:spAutoFit/>
          </a:bodyPr>
          <a:lstStyle/>
          <a:p>
            <a:r>
              <a:rPr lang="en-US" sz="2400" b="1" dirty="0">
                <a:solidFill>
                  <a:srgbClr val="FFC000"/>
                </a:solidFill>
              </a:rPr>
              <a:t>Keratinocytes</a:t>
            </a:r>
          </a:p>
        </p:txBody>
      </p:sp>
      <p:sp>
        <p:nvSpPr>
          <p:cNvPr id="5" name="Rectangle 4"/>
          <p:cNvSpPr/>
          <p:nvPr/>
        </p:nvSpPr>
        <p:spPr>
          <a:xfrm>
            <a:off x="833722" y="3386117"/>
            <a:ext cx="1612942" cy="461665"/>
          </a:xfrm>
          <a:prstGeom prst="rect">
            <a:avLst/>
          </a:prstGeom>
        </p:spPr>
        <p:txBody>
          <a:bodyPr wrap="none">
            <a:spAutoFit/>
          </a:bodyPr>
          <a:lstStyle/>
          <a:p>
            <a:r>
              <a:rPr lang="en-US" sz="2400" b="1" dirty="0" smtClean="0">
                <a:solidFill>
                  <a:srgbClr val="FFC000"/>
                </a:solidFill>
              </a:rPr>
              <a:t>Fibroblast</a:t>
            </a:r>
            <a:endParaRPr lang="en-US" sz="2400" b="1" dirty="0">
              <a:solidFill>
                <a:srgbClr val="FFC000"/>
              </a:solidFill>
            </a:endParaRPr>
          </a:p>
        </p:txBody>
      </p:sp>
      <p:sp>
        <p:nvSpPr>
          <p:cNvPr id="6" name="Rectangle 5"/>
          <p:cNvSpPr/>
          <p:nvPr/>
        </p:nvSpPr>
        <p:spPr>
          <a:xfrm>
            <a:off x="9794929" y="3847782"/>
            <a:ext cx="1558440" cy="461665"/>
          </a:xfrm>
          <a:prstGeom prst="rect">
            <a:avLst/>
          </a:prstGeom>
        </p:spPr>
        <p:txBody>
          <a:bodyPr wrap="none">
            <a:spAutoFit/>
          </a:bodyPr>
          <a:lstStyle/>
          <a:p>
            <a:r>
              <a:rPr lang="en-US" sz="2400" b="1" dirty="0" smtClean="0">
                <a:solidFill>
                  <a:srgbClr val="FFC000"/>
                </a:solidFill>
              </a:rPr>
              <a:t>Collagen</a:t>
            </a:r>
            <a:endParaRPr lang="en-US" sz="2400" b="1" dirty="0">
              <a:solidFill>
                <a:srgbClr val="FFC000"/>
              </a:solidFill>
            </a:endParaRPr>
          </a:p>
        </p:txBody>
      </p:sp>
    </p:spTree>
    <p:extLst>
      <p:ext uri="{BB962C8B-B14F-4D97-AF65-F5344CB8AC3E}">
        <p14:creationId xmlns:p14="http://schemas.microsoft.com/office/powerpoint/2010/main" val="119677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78109" y="304908"/>
            <a:ext cx="5487260" cy="4561668"/>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333856" y="304908"/>
            <a:ext cx="5491351" cy="4561668"/>
          </a:xfrm>
          <a:prstGeom prst="rect">
            <a:avLst/>
          </a:prstGeom>
          <a:noFill/>
          <a:ln>
            <a:noFill/>
          </a:ln>
        </p:spPr>
      </p:pic>
      <p:sp>
        <p:nvSpPr>
          <p:cNvPr id="4" name="TextBox 3"/>
          <p:cNvSpPr txBox="1"/>
          <p:nvPr/>
        </p:nvSpPr>
        <p:spPr>
          <a:xfrm>
            <a:off x="278109" y="4960661"/>
            <a:ext cx="5487260" cy="2092881"/>
          </a:xfrm>
          <a:prstGeom prst="rect">
            <a:avLst/>
          </a:prstGeom>
          <a:noFill/>
        </p:spPr>
        <p:txBody>
          <a:bodyPr wrap="square" rtlCol="0">
            <a:spAutoFit/>
          </a:bodyPr>
          <a:lstStyle/>
          <a:p>
            <a:r>
              <a:rPr lang="en-US" sz="2800" dirty="0"/>
              <a:t>E</a:t>
            </a:r>
            <a:r>
              <a:rPr lang="en-US" sz="2800" dirty="0" smtClean="0"/>
              <a:t>. The </a:t>
            </a:r>
            <a:r>
              <a:rPr lang="en-US" sz="2800" dirty="0"/>
              <a:t>silicone gel can decrease the water vaporization from epidermis, and stop continuous stimulus </a:t>
            </a:r>
          </a:p>
          <a:p>
            <a:endParaRPr lang="en-US" dirty="0"/>
          </a:p>
        </p:txBody>
      </p:sp>
      <p:sp>
        <p:nvSpPr>
          <p:cNvPr id="5" name="TextBox 4"/>
          <p:cNvSpPr txBox="1"/>
          <p:nvPr/>
        </p:nvSpPr>
        <p:spPr>
          <a:xfrm>
            <a:off x="6333855" y="4960661"/>
            <a:ext cx="5491351" cy="1754326"/>
          </a:xfrm>
          <a:prstGeom prst="rect">
            <a:avLst/>
          </a:prstGeom>
          <a:noFill/>
        </p:spPr>
        <p:txBody>
          <a:bodyPr wrap="square" rtlCol="0">
            <a:spAutoFit/>
          </a:bodyPr>
          <a:lstStyle/>
          <a:p>
            <a:r>
              <a:rPr lang="en-US" sz="2800" dirty="0"/>
              <a:t>F. The collagen arranged in order and prevent from scar formation </a:t>
            </a:r>
          </a:p>
          <a:p>
            <a:endParaRPr lang="en-US" sz="2400" dirty="0"/>
          </a:p>
        </p:txBody>
      </p:sp>
    </p:spTree>
    <p:extLst>
      <p:ext uri="{BB962C8B-B14F-4D97-AF65-F5344CB8AC3E}">
        <p14:creationId xmlns:p14="http://schemas.microsoft.com/office/powerpoint/2010/main" val="15640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488" y="0"/>
            <a:ext cx="11964692" cy="1754326"/>
          </a:xfrm>
          <a:prstGeom prst="rect">
            <a:avLst/>
          </a:prstGeom>
          <a:noFill/>
        </p:spPr>
        <p:txBody>
          <a:bodyPr wrap="square" rtlCol="0">
            <a:spAutoFit/>
          </a:bodyPr>
          <a:lstStyle/>
          <a:p>
            <a:r>
              <a:rPr lang="en-US" sz="5400" b="1" i="1" u="sng" dirty="0" smtClean="0"/>
              <a:t>ELECTROSTATIC FIELD BETWEEN SILICONE &amp; SKIN</a:t>
            </a:r>
            <a:endParaRPr lang="en-US" sz="5400" b="1" i="1" u="sng" dirty="0"/>
          </a:p>
        </p:txBody>
      </p:sp>
      <p:sp>
        <p:nvSpPr>
          <p:cNvPr id="4" name="Rectangle 3"/>
          <p:cNvSpPr/>
          <p:nvPr/>
        </p:nvSpPr>
        <p:spPr>
          <a:xfrm>
            <a:off x="108488" y="2150951"/>
            <a:ext cx="6265663" cy="2954655"/>
          </a:xfrm>
          <a:prstGeom prst="rect">
            <a:avLst/>
          </a:prstGeom>
        </p:spPr>
        <p:txBody>
          <a:bodyPr wrap="square">
            <a:spAutoFit/>
          </a:bodyPr>
          <a:lstStyle/>
          <a:p>
            <a:r>
              <a:rPr lang="en-US" sz="2800" dirty="0"/>
              <a:t>It forms electrostatic field between silicone gel and skin due to friction. The electric field of epidermis is stable. It makes the rearrangement of collagen and clears the special cells that promotes scar formation </a:t>
            </a:r>
          </a:p>
          <a:p>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374151" y="2150951"/>
            <a:ext cx="5558019" cy="4369770"/>
          </a:xfrm>
          <a:prstGeom prst="rect">
            <a:avLst/>
          </a:prstGeom>
          <a:noFill/>
          <a:ln>
            <a:noFill/>
          </a:ln>
        </p:spPr>
      </p:pic>
    </p:spTree>
    <p:extLst>
      <p:ext uri="{BB962C8B-B14F-4D97-AF65-F5344CB8AC3E}">
        <p14:creationId xmlns:p14="http://schemas.microsoft.com/office/powerpoint/2010/main" val="15414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05" y="0"/>
            <a:ext cx="12047567" cy="1754326"/>
          </a:xfrm>
          <a:prstGeom prst="rect">
            <a:avLst/>
          </a:prstGeom>
          <a:noFill/>
        </p:spPr>
        <p:txBody>
          <a:bodyPr wrap="square" rtlCol="0">
            <a:spAutoFit/>
          </a:bodyPr>
          <a:lstStyle/>
          <a:p>
            <a:r>
              <a:rPr lang="en-US" sz="5400" b="1" i="1" u="sng" dirty="0" smtClean="0"/>
              <a:t>PROMOTES INCREASE OF </a:t>
            </a:r>
            <a:r>
              <a:rPr lang="en-US" sz="5400" b="1" i="1" u="sng" dirty="0" err="1" smtClean="0"/>
              <a:t>bFGF</a:t>
            </a:r>
            <a:r>
              <a:rPr lang="en-US" sz="5400" b="1" i="1" u="sng" dirty="0" smtClean="0"/>
              <a:t> </a:t>
            </a:r>
          </a:p>
          <a:p>
            <a:r>
              <a:rPr lang="en-US" sz="5400" b="1" i="1" u="sng" dirty="0" smtClean="0"/>
              <a:t>(COLLAGEN TURNOVER REGULATOR)</a:t>
            </a:r>
            <a:endParaRPr lang="en-US" sz="5400" b="1" i="1" u="sng" dirty="0"/>
          </a:p>
        </p:txBody>
      </p:sp>
      <p:sp>
        <p:nvSpPr>
          <p:cNvPr id="3" name="TextBox 2"/>
          <p:cNvSpPr txBox="1"/>
          <p:nvPr/>
        </p:nvSpPr>
        <p:spPr>
          <a:xfrm>
            <a:off x="34505" y="2179557"/>
            <a:ext cx="6744380" cy="2954655"/>
          </a:xfrm>
          <a:prstGeom prst="rect">
            <a:avLst/>
          </a:prstGeom>
          <a:noFill/>
        </p:spPr>
        <p:txBody>
          <a:bodyPr wrap="square" rtlCol="0">
            <a:spAutoFit/>
          </a:bodyPr>
          <a:lstStyle/>
          <a:p>
            <a:r>
              <a:rPr lang="en-US" sz="2800" dirty="0"/>
              <a:t>Increase of </a:t>
            </a:r>
            <a:r>
              <a:rPr lang="en-US" sz="2800" dirty="0" err="1"/>
              <a:t>bFGF</a:t>
            </a:r>
            <a:r>
              <a:rPr lang="en-US" sz="2800" dirty="0"/>
              <a:t> regulates the collagen turnover, which makes the skin to be more elastic. It inhibits abnormal extension of fibroblast, and repairs the growth of collagen tissue to linear arrangement </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778885" y="2179556"/>
            <a:ext cx="5198256" cy="4401125"/>
          </a:xfrm>
          <a:prstGeom prst="rect">
            <a:avLst/>
          </a:prstGeom>
          <a:noFill/>
          <a:ln>
            <a:noFill/>
          </a:ln>
        </p:spPr>
      </p:pic>
    </p:spTree>
    <p:extLst>
      <p:ext uri="{BB962C8B-B14F-4D97-AF65-F5344CB8AC3E}">
        <p14:creationId xmlns:p14="http://schemas.microsoft.com/office/powerpoint/2010/main" val="163784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836" y="2116090"/>
            <a:ext cx="12287338" cy="2554545"/>
          </a:xfrm>
          <a:prstGeom prst="rect">
            <a:avLst/>
          </a:prstGeom>
        </p:spPr>
        <p:txBody>
          <a:bodyPr wrap="none">
            <a:spAutoFit/>
          </a:bodyPr>
          <a:lstStyle/>
          <a:p>
            <a:pPr algn="ctr"/>
            <a:r>
              <a:rPr lang="en-US" sz="8000" b="1" i="1" dirty="0" smtClean="0"/>
              <a:t>CLINICAL OBSERVATION </a:t>
            </a:r>
          </a:p>
          <a:p>
            <a:pPr algn="ctr"/>
            <a:r>
              <a:rPr lang="en-US" sz="8000" b="1" i="1" dirty="0" smtClean="0"/>
              <a:t>OF SILICONE GEL</a:t>
            </a:r>
            <a:endParaRPr lang="en-US" sz="8000" b="1" i="1" dirty="0"/>
          </a:p>
        </p:txBody>
      </p:sp>
    </p:spTree>
    <p:extLst>
      <p:ext uri="{BB962C8B-B14F-4D97-AF65-F5344CB8AC3E}">
        <p14:creationId xmlns:p14="http://schemas.microsoft.com/office/powerpoint/2010/main" val="2787228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7" y="0"/>
            <a:ext cx="10131426" cy="1456267"/>
          </a:xfrm>
        </p:spPr>
        <p:txBody>
          <a:bodyPr>
            <a:normAutofit fontScale="90000"/>
          </a:bodyPr>
          <a:lstStyle/>
          <a:p>
            <a:r>
              <a:rPr lang="en-US" sz="5400" b="1" i="1" u="sng" dirty="0" smtClean="0"/>
              <a:t>CLINICAL OBSERVATION OF SILICONE GEL</a:t>
            </a:r>
            <a:endParaRPr lang="en-US" sz="5400" b="1" i="1" u="sng"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449049" y="1591768"/>
            <a:ext cx="9144000" cy="5143500"/>
          </a:xfrm>
          <a:prstGeom prst="rect">
            <a:avLst/>
          </a:prstGeom>
          <a:noFill/>
          <a:ln>
            <a:noFill/>
          </a:ln>
        </p:spPr>
      </p:pic>
    </p:spTree>
    <p:extLst>
      <p:ext uri="{BB962C8B-B14F-4D97-AF65-F5344CB8AC3E}">
        <p14:creationId xmlns:p14="http://schemas.microsoft.com/office/powerpoint/2010/main" val="572660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912" y="209862"/>
            <a:ext cx="10551286" cy="1231106"/>
          </a:xfrm>
          <a:prstGeom prst="rect">
            <a:avLst/>
          </a:prstGeom>
          <a:noFill/>
        </p:spPr>
        <p:txBody>
          <a:bodyPr wrap="none" rtlCol="0">
            <a:spAutoFit/>
          </a:bodyPr>
          <a:lstStyle/>
          <a:p>
            <a:r>
              <a:rPr lang="en-US" sz="2800" dirty="0"/>
              <a:t>Case 1:</a:t>
            </a:r>
            <a:br>
              <a:rPr lang="en-US" sz="2800" dirty="0"/>
            </a:br>
            <a:r>
              <a:rPr lang="en-US" sz="2800" dirty="0"/>
              <a:t>41-year-old male, scar on finger Continuous use for 1month </a:t>
            </a:r>
          </a:p>
          <a:p>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34912" y="1198692"/>
            <a:ext cx="10551286" cy="5486921"/>
          </a:xfrm>
          <a:prstGeom prst="rect">
            <a:avLst/>
          </a:prstGeom>
          <a:noFill/>
          <a:ln>
            <a:noFill/>
          </a:ln>
        </p:spPr>
      </p:pic>
    </p:spTree>
    <p:extLst>
      <p:ext uri="{BB962C8B-B14F-4D97-AF65-F5344CB8AC3E}">
        <p14:creationId xmlns:p14="http://schemas.microsoft.com/office/powerpoint/2010/main" val="168792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0"/>
            <a:ext cx="10131425" cy="1047750"/>
          </a:xfrm>
        </p:spPr>
        <p:txBody>
          <a:bodyPr>
            <a:normAutofit/>
          </a:bodyPr>
          <a:lstStyle/>
          <a:p>
            <a:r>
              <a:rPr lang="en-US" sz="5400" b="1" i="1" u="sng" dirty="0" smtClean="0"/>
              <a:t>CONTENTS</a:t>
            </a:r>
            <a:endParaRPr lang="en-US" sz="5400" b="1" i="1" u="sng" dirty="0"/>
          </a:p>
        </p:txBody>
      </p:sp>
      <p:sp>
        <p:nvSpPr>
          <p:cNvPr id="3" name="Content Placeholder 2"/>
          <p:cNvSpPr>
            <a:spLocks noGrp="1"/>
          </p:cNvSpPr>
          <p:nvPr>
            <p:ph idx="1"/>
          </p:nvPr>
        </p:nvSpPr>
        <p:spPr>
          <a:xfrm>
            <a:off x="228601" y="1314450"/>
            <a:ext cx="10131425" cy="4386262"/>
          </a:xfrm>
        </p:spPr>
        <p:txBody>
          <a:bodyPr>
            <a:noAutofit/>
          </a:bodyPr>
          <a:lstStyle/>
          <a:p>
            <a:pPr>
              <a:buFont typeface="Wingdings" charset="2"/>
              <a:buChar char="Ø"/>
            </a:pPr>
            <a:r>
              <a:rPr lang="en-US" sz="2800" dirty="0" smtClean="0"/>
              <a:t>INTRODUCTION</a:t>
            </a:r>
          </a:p>
          <a:p>
            <a:pPr>
              <a:buFont typeface="Wingdings" charset="2"/>
              <a:buChar char="Ø"/>
            </a:pPr>
            <a:r>
              <a:rPr lang="en-US" sz="2800" dirty="0" smtClean="0"/>
              <a:t>HOW TO APPLY SILICONE GEL</a:t>
            </a:r>
          </a:p>
          <a:p>
            <a:pPr>
              <a:buFont typeface="Wingdings" charset="2"/>
              <a:buChar char="Ø"/>
            </a:pPr>
            <a:r>
              <a:rPr lang="en-US" sz="2800" dirty="0" smtClean="0"/>
              <a:t>MECHANISM OF SILICONE GEL</a:t>
            </a:r>
          </a:p>
          <a:p>
            <a:pPr>
              <a:buFont typeface="Wingdings" charset="2"/>
              <a:buChar char="Ø"/>
            </a:pPr>
            <a:r>
              <a:rPr lang="en-US" sz="2800" dirty="0" smtClean="0"/>
              <a:t>CLINICAL OBSERVATION OF SILICONE GEL</a:t>
            </a:r>
          </a:p>
          <a:p>
            <a:pPr>
              <a:buFont typeface="Wingdings" charset="2"/>
              <a:buChar char="Ø"/>
            </a:pPr>
            <a:endParaRPr lang="en-US" sz="2800" dirty="0" smtClean="0"/>
          </a:p>
          <a:p>
            <a:pPr>
              <a:buFont typeface="Wingdings" charset="2"/>
              <a:buChar char="Ø"/>
            </a:pPr>
            <a:endParaRPr lang="en-US" sz="2800" dirty="0"/>
          </a:p>
        </p:txBody>
      </p:sp>
    </p:spTree>
    <p:extLst>
      <p:ext uri="{BB962C8B-B14F-4D97-AF65-F5344CB8AC3E}">
        <p14:creationId xmlns:p14="http://schemas.microsoft.com/office/powerpoint/2010/main" val="168002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4545" y="151337"/>
            <a:ext cx="8787983" cy="523220"/>
          </a:xfrm>
          <a:prstGeom prst="rect">
            <a:avLst/>
          </a:prstGeom>
        </p:spPr>
        <p:txBody>
          <a:bodyPr wrap="none">
            <a:spAutoFit/>
          </a:bodyPr>
          <a:lstStyle/>
          <a:p>
            <a:r>
              <a:rPr lang="en-US" sz="2800" dirty="0"/>
              <a:t>Case 2: Scar on hand Continuous use for 1month </a:t>
            </a: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40466" y="836638"/>
            <a:ext cx="8672061" cy="5774024"/>
          </a:xfrm>
          <a:prstGeom prst="rect">
            <a:avLst/>
          </a:prstGeom>
          <a:noFill/>
          <a:ln>
            <a:noFill/>
          </a:ln>
        </p:spPr>
      </p:pic>
    </p:spTree>
    <p:extLst>
      <p:ext uri="{BB962C8B-B14F-4D97-AF65-F5344CB8AC3E}">
        <p14:creationId xmlns:p14="http://schemas.microsoft.com/office/powerpoint/2010/main" val="8775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50996" y="2643778"/>
            <a:ext cx="5908990"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i="1" dirty="0" smtClean="0">
                <a:ln/>
                <a:solidFill>
                  <a:schemeClr val="accent3"/>
                </a:solidFill>
              </a:rPr>
              <a:t>THANK YOU</a:t>
            </a:r>
            <a:endParaRPr lang="en-US" sz="8000" b="1" i="1" cap="none" spc="0" dirty="0">
              <a:ln/>
              <a:solidFill>
                <a:schemeClr val="accent3"/>
              </a:solidFill>
              <a:effectLst/>
            </a:endParaRPr>
          </a:p>
        </p:txBody>
      </p:sp>
    </p:spTree>
    <p:extLst>
      <p:ext uri="{BB962C8B-B14F-4D97-AF65-F5344CB8AC3E}">
        <p14:creationId xmlns:p14="http://schemas.microsoft.com/office/powerpoint/2010/main" val="2056665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16629" y="2663394"/>
            <a:ext cx="10131425" cy="3649663"/>
          </a:xfrm>
        </p:spPr>
        <p:txBody>
          <a:bodyPr>
            <a:normAutofit/>
          </a:bodyPr>
          <a:lstStyle/>
          <a:p>
            <a:pPr marL="0" indent="0" algn="ctr">
              <a:buNone/>
            </a:pPr>
            <a:r>
              <a:rPr lang="en-US" sz="8000" b="1" i="1" dirty="0" smtClean="0"/>
              <a:t>INTRODUCTION</a:t>
            </a:r>
            <a:endParaRPr lang="en-US" sz="8000" b="1" i="1" dirty="0"/>
          </a:p>
        </p:txBody>
      </p:sp>
    </p:spTree>
    <p:extLst>
      <p:ext uri="{BB962C8B-B14F-4D97-AF65-F5344CB8AC3E}">
        <p14:creationId xmlns:p14="http://schemas.microsoft.com/office/powerpoint/2010/main" val="17569156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336103" cy="914400"/>
          </a:xfrm>
        </p:spPr>
        <p:txBody>
          <a:bodyPr>
            <a:normAutofit/>
          </a:bodyPr>
          <a:lstStyle/>
          <a:p>
            <a:r>
              <a:rPr lang="en-US" sz="5400" b="1" i="1" u="sng" dirty="0"/>
              <a:t>INTRODUCTION</a:t>
            </a:r>
          </a:p>
        </p:txBody>
      </p:sp>
      <p:sp>
        <p:nvSpPr>
          <p:cNvPr id="4" name="Text Placeholder 3"/>
          <p:cNvSpPr>
            <a:spLocks noGrp="1"/>
          </p:cNvSpPr>
          <p:nvPr>
            <p:ph type="body" sz="half" idx="2"/>
          </p:nvPr>
        </p:nvSpPr>
        <p:spPr>
          <a:xfrm>
            <a:off x="228600" y="1329808"/>
            <a:ext cx="7086600" cy="4084083"/>
          </a:xfrm>
        </p:spPr>
        <p:txBody>
          <a:bodyPr>
            <a:noAutofit/>
          </a:bodyPr>
          <a:lstStyle/>
          <a:p>
            <a:pPr marL="457200" lvl="0" indent="-457200">
              <a:buFont typeface="Wingdings" charset="2"/>
              <a:buChar char="Ø"/>
            </a:pPr>
            <a:r>
              <a:rPr lang="en-IN" sz="2800" dirty="0"/>
              <a:t>No. 1 International brand to reduce hypertrophic scars, keloids, bump scars caused by external injuries or burns</a:t>
            </a:r>
            <a:endParaRPr lang="en-US" sz="2800" dirty="0"/>
          </a:p>
          <a:p>
            <a:pPr marL="457200" lvl="0" indent="-457200">
              <a:buFont typeface="Wingdings" charset="2"/>
              <a:buChar char="Ø"/>
            </a:pPr>
            <a:r>
              <a:rPr lang="en-IN" sz="2800" b="1" dirty="0"/>
              <a:t>100%</a:t>
            </a:r>
            <a:r>
              <a:rPr lang="en-IN" sz="2800" dirty="0"/>
              <a:t> Medical Grade Silicone Gel with Vitamin C</a:t>
            </a:r>
            <a:endParaRPr lang="en-US" sz="2800" dirty="0"/>
          </a:p>
          <a:p>
            <a:pPr marL="457200" lvl="0" indent="-457200">
              <a:buFont typeface="Wingdings" charset="2"/>
              <a:buChar char="Ø"/>
            </a:pPr>
            <a:r>
              <a:rPr lang="en-IN" sz="2800" dirty="0"/>
              <a:t>Vitamin C combination with Silicone Gel reduces scar discoloration</a:t>
            </a:r>
            <a:endParaRPr lang="en-US" sz="2800" dirty="0"/>
          </a:p>
          <a:p>
            <a:pPr marL="457200" lvl="0" indent="-457200">
              <a:buFont typeface="Wingdings" charset="2"/>
              <a:buChar char="Ø"/>
            </a:pPr>
            <a:r>
              <a:rPr lang="en-IN" sz="2800" dirty="0"/>
              <a:t>It is self-drying, transparent silicone gel which can be simply spread on any scarred parts</a:t>
            </a:r>
            <a:endParaRPr lang="en-US" sz="2800" dirty="0"/>
          </a:p>
          <a:p>
            <a:endParaRPr lang="en-US" sz="2800" dirty="0"/>
          </a:p>
        </p:txBody>
      </p:sp>
      <p:pic>
        <p:nvPicPr>
          <p:cNvPr id="7" name="Picture 6" descr="G:\Neelam\Product Images\anscare silicone gel.jpg"/>
          <p:cNvPicPr/>
          <p:nvPr/>
        </p:nvPicPr>
        <p:blipFill>
          <a:blip r:embed="rId2"/>
          <a:srcRect/>
          <a:stretch>
            <a:fillRect/>
          </a:stretch>
        </p:blipFill>
        <p:spPr bwMode="auto">
          <a:xfrm>
            <a:off x="7315200" y="1828260"/>
            <a:ext cx="4623753" cy="3087177"/>
          </a:xfrm>
          <a:prstGeom prst="rect">
            <a:avLst/>
          </a:prstGeom>
          <a:noFill/>
          <a:ln w="9525">
            <a:noFill/>
            <a:miter lim="800000"/>
            <a:headEnd/>
            <a:tailEnd/>
          </a:ln>
        </p:spPr>
      </p:pic>
    </p:spTree>
    <p:extLst>
      <p:ext uri="{BB962C8B-B14F-4D97-AF65-F5344CB8AC3E}">
        <p14:creationId xmlns:p14="http://schemas.microsoft.com/office/powerpoint/2010/main" val="624549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794" y="1034622"/>
            <a:ext cx="11744325" cy="4832092"/>
          </a:xfrm>
          <a:prstGeom prst="rect">
            <a:avLst/>
          </a:prstGeom>
        </p:spPr>
        <p:txBody>
          <a:bodyPr wrap="square">
            <a:spAutoFit/>
          </a:bodyPr>
          <a:lstStyle/>
          <a:p>
            <a:pPr marL="457200" lvl="0" indent="-457200">
              <a:buFont typeface="Wingdings" charset="2"/>
              <a:buChar char="Ø"/>
            </a:pPr>
            <a:r>
              <a:rPr lang="en-IN" sz="2800" dirty="0"/>
              <a:t>It reduces itching &amp; discomfort associated with scars</a:t>
            </a:r>
            <a:endParaRPr lang="en-US" sz="2800" dirty="0"/>
          </a:p>
          <a:p>
            <a:pPr marL="457200" lvl="0" indent="-457200">
              <a:buFont typeface="Wingdings" charset="2"/>
              <a:buChar char="Ø"/>
            </a:pPr>
            <a:endParaRPr lang="en-IN" sz="2800" dirty="0" smtClean="0"/>
          </a:p>
          <a:p>
            <a:pPr marL="457200" lvl="0" indent="-457200">
              <a:buFont typeface="Wingdings" charset="2"/>
              <a:buChar char="Ø"/>
            </a:pPr>
            <a:r>
              <a:rPr lang="en-IN" sz="2800" dirty="0" smtClean="0"/>
              <a:t>Silicone </a:t>
            </a:r>
            <a:r>
              <a:rPr lang="en-IN" sz="2800" dirty="0"/>
              <a:t>Gel rubs against the skin to produce an electrostatic field. A stable surface electrostatic field allows collagen to be rearranged and to eliminate the specific cells that induce scar formation</a:t>
            </a:r>
            <a:endParaRPr lang="en-US" sz="2800" dirty="0"/>
          </a:p>
          <a:p>
            <a:pPr marL="457200" lvl="0" indent="-457200">
              <a:buFont typeface="Wingdings" charset="2"/>
              <a:buChar char="Ø"/>
            </a:pPr>
            <a:endParaRPr lang="en-IN" sz="2800" b="1" dirty="0" smtClean="0"/>
          </a:p>
          <a:p>
            <a:pPr marL="457200" lvl="0" indent="-457200">
              <a:buFont typeface="Wingdings" charset="2"/>
              <a:buChar char="Ø"/>
            </a:pPr>
            <a:r>
              <a:rPr lang="en-IN" sz="2800" b="1" dirty="0" smtClean="0"/>
              <a:t>‘</a:t>
            </a:r>
            <a:r>
              <a:rPr lang="en-IN" sz="2800" b="1" dirty="0" err="1" smtClean="0"/>
              <a:t>AnsCare</a:t>
            </a:r>
            <a:r>
              <a:rPr lang="en-IN" sz="2800" b="1" dirty="0"/>
              <a:t>’ </a:t>
            </a:r>
            <a:r>
              <a:rPr lang="en-IN" sz="2800" dirty="0"/>
              <a:t>Silicone Gel with Vitamin C increases water retention of skin &amp; regulates collagen stacking</a:t>
            </a:r>
            <a:endParaRPr lang="en-US" sz="2800" dirty="0"/>
          </a:p>
          <a:p>
            <a:pPr marL="457200" lvl="0" indent="-457200">
              <a:buFont typeface="Wingdings" charset="2"/>
              <a:buChar char="Ø"/>
            </a:pPr>
            <a:endParaRPr lang="en-IN" sz="2800" b="1" dirty="0" smtClean="0"/>
          </a:p>
          <a:p>
            <a:pPr marL="457200" lvl="0" indent="-457200">
              <a:buFont typeface="Wingdings" charset="2"/>
              <a:buChar char="Ø"/>
            </a:pPr>
            <a:r>
              <a:rPr lang="en-IN" sz="2800" b="1" dirty="0" smtClean="0"/>
              <a:t>CE/TFDA/CFDA</a:t>
            </a:r>
            <a:r>
              <a:rPr lang="en-IN" sz="2800" dirty="0" smtClean="0"/>
              <a:t> </a:t>
            </a:r>
            <a:r>
              <a:rPr lang="en-IN" sz="2800" dirty="0"/>
              <a:t>certified</a:t>
            </a:r>
            <a:endParaRPr lang="en-US" sz="2800" dirty="0"/>
          </a:p>
        </p:txBody>
      </p:sp>
    </p:spTree>
    <p:extLst>
      <p:ext uri="{BB962C8B-B14F-4D97-AF65-F5344CB8AC3E}">
        <p14:creationId xmlns:p14="http://schemas.microsoft.com/office/powerpoint/2010/main" val="846811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0980456"/>
              </p:ext>
            </p:extLst>
          </p:nvPr>
        </p:nvGraphicFramePr>
        <p:xfrm>
          <a:off x="140677" y="1745929"/>
          <a:ext cx="11915335" cy="3447737"/>
        </p:xfrm>
        <a:graphic>
          <a:graphicData uri="http://schemas.openxmlformats.org/drawingml/2006/table">
            <a:tbl>
              <a:tblPr/>
              <a:tblGrid>
                <a:gridCol w="3347165"/>
                <a:gridCol w="8568170"/>
              </a:tblGrid>
              <a:tr h="3447737">
                <a:tc>
                  <a:txBody>
                    <a:bodyPr/>
                    <a:lstStyle/>
                    <a:p>
                      <a:pPr marL="0" marR="0">
                        <a:spcBef>
                          <a:spcPts val="0"/>
                        </a:spcBef>
                        <a:spcAft>
                          <a:spcPts val="1200"/>
                        </a:spcAft>
                      </a:pPr>
                      <a:endParaRPr lang="en-US" sz="2800" dirty="0">
                        <a:effectLst/>
                        <a:latin typeface="Calibri" charset="0"/>
                        <a:ea typeface="ＭＳ 明朝" charset="-128"/>
                        <a:cs typeface="Times New Roman" charset="0"/>
                      </a:endParaRPr>
                    </a:p>
                  </a:txBody>
                  <a:tcPr marL="61942" marR="61942" marT="0" marB="0" anchor="ctr">
                    <a:lnL>
                      <a:noFill/>
                    </a:lnL>
                    <a:lnR>
                      <a:noFill/>
                    </a:lnR>
                    <a:lnT>
                      <a:noFill/>
                    </a:lnT>
                    <a:lnB>
                      <a:noFill/>
                    </a:lnB>
                    <a:solidFill>
                      <a:srgbClr val="EBE7E0"/>
                    </a:solidFill>
                  </a:tcPr>
                </a:tc>
                <a:tc>
                  <a:txBody>
                    <a:bodyPr/>
                    <a:lstStyle/>
                    <a:p>
                      <a:pPr marL="0" marR="0">
                        <a:spcBef>
                          <a:spcPts val="0"/>
                        </a:spcBef>
                        <a:spcAft>
                          <a:spcPts val="1200"/>
                        </a:spcAft>
                      </a:pPr>
                      <a:r>
                        <a:rPr lang="en-US" sz="2800" dirty="0" err="1" smtClean="0">
                          <a:solidFill>
                            <a:srgbClr val="595959"/>
                          </a:solidFill>
                          <a:effectLst/>
                          <a:latin typeface="+mn-lt"/>
                          <a:ea typeface="ＭＳ 明朝" charset="-128"/>
                          <a:cs typeface="Times" charset="0"/>
                        </a:rPr>
                        <a:t>Polysiloxane</a:t>
                      </a:r>
                      <a:r>
                        <a:rPr lang="en-US" sz="2800" dirty="0" smtClean="0">
                          <a:solidFill>
                            <a:srgbClr val="595959"/>
                          </a:solidFill>
                          <a:effectLst/>
                          <a:latin typeface="+mn-lt"/>
                          <a:ea typeface="ＭＳ 明朝" charset="-128"/>
                          <a:cs typeface="Times" charset="0"/>
                        </a:rPr>
                        <a:t>, Silicon dioxide </a:t>
                      </a:r>
                      <a:r>
                        <a:rPr lang="en-US" sz="2800" dirty="0" err="1" smtClean="0">
                          <a:solidFill>
                            <a:srgbClr val="595959"/>
                          </a:solidFill>
                          <a:effectLst/>
                          <a:latin typeface="+mn-lt"/>
                          <a:ea typeface="ＭＳ 明朝" charset="-128"/>
                          <a:cs typeface="Times" charset="0"/>
                        </a:rPr>
                        <a:t>Polysiloxane</a:t>
                      </a:r>
                      <a:r>
                        <a:rPr lang="en-US" sz="2800" dirty="0" smtClean="0">
                          <a:solidFill>
                            <a:srgbClr val="595959"/>
                          </a:solidFill>
                          <a:effectLst/>
                          <a:latin typeface="+mn-lt"/>
                          <a:ea typeface="ＭＳ 明朝" charset="-128"/>
                          <a:cs typeface="Times" charset="0"/>
                        </a:rPr>
                        <a:t>, Silicon </a:t>
                      </a:r>
                      <a:r>
                        <a:rPr lang="en-US" sz="2800" dirty="0" err="1" smtClean="0">
                          <a:solidFill>
                            <a:srgbClr val="595959"/>
                          </a:solidFill>
                          <a:effectLst/>
                          <a:latin typeface="+mn-lt"/>
                          <a:ea typeface="ＭＳ 明朝" charset="-128"/>
                          <a:cs typeface="Times" charset="0"/>
                        </a:rPr>
                        <a:t>dioxide,Vitamin</a:t>
                      </a:r>
                      <a:r>
                        <a:rPr lang="en-US" sz="2800" dirty="0" smtClean="0">
                          <a:solidFill>
                            <a:srgbClr val="595959"/>
                          </a:solidFill>
                          <a:effectLst/>
                          <a:latin typeface="+mn-lt"/>
                          <a:ea typeface="ＭＳ 明朝" charset="-128"/>
                          <a:cs typeface="Times" charset="0"/>
                        </a:rPr>
                        <a:t>-C </a:t>
                      </a:r>
                    </a:p>
                    <a:p>
                      <a:pPr marL="0" marR="0">
                        <a:spcBef>
                          <a:spcPts val="0"/>
                        </a:spcBef>
                        <a:spcAft>
                          <a:spcPts val="1200"/>
                        </a:spcAft>
                      </a:pPr>
                      <a:r>
                        <a:rPr lang="en-US" sz="2800" dirty="0" smtClean="0">
                          <a:solidFill>
                            <a:srgbClr val="595959"/>
                          </a:solidFill>
                          <a:effectLst/>
                          <a:latin typeface="+mn-lt"/>
                          <a:ea typeface="ＭＳ 明朝" charset="-128"/>
                          <a:cs typeface="Times" charset="0"/>
                        </a:rPr>
                        <a:t>2500 - 3100 </a:t>
                      </a:r>
                      <a:endParaRPr lang="en-US" sz="2800" dirty="0" smtClean="0">
                        <a:effectLst/>
                        <a:latin typeface="+mn-lt"/>
                        <a:ea typeface="ＭＳ 明朝" charset="-128"/>
                        <a:cs typeface="Times New Roman" charset="0"/>
                      </a:endParaRPr>
                    </a:p>
                    <a:p>
                      <a:pPr marL="0" marR="0">
                        <a:spcBef>
                          <a:spcPts val="0"/>
                        </a:spcBef>
                        <a:spcAft>
                          <a:spcPts val="1200"/>
                        </a:spcAft>
                      </a:pPr>
                      <a:r>
                        <a:rPr lang="en-US" sz="2800" dirty="0" smtClean="0">
                          <a:solidFill>
                            <a:srgbClr val="595959"/>
                          </a:solidFill>
                          <a:effectLst/>
                          <a:latin typeface="+mn-lt"/>
                          <a:ea typeface="ＭＳ 明朝" charset="-128"/>
                          <a:cs typeface="Times" charset="0"/>
                        </a:rPr>
                        <a:t>Reduce hypertrophic scars, keloids, bump scars caused by external injuries or burns. Reduce scar discoloration</a:t>
                      </a:r>
                      <a:endParaRPr lang="en-US" sz="2800" dirty="0">
                        <a:effectLst/>
                        <a:latin typeface="Calibri" charset="0"/>
                        <a:ea typeface="ＭＳ 明朝" charset="-128"/>
                        <a:cs typeface="Times New Roman" charset="0"/>
                      </a:endParaRPr>
                    </a:p>
                  </a:txBody>
                  <a:tcPr marL="61942" marR="61942" marT="0" marB="0" anchor="ctr">
                    <a:lnL>
                      <a:noFill/>
                    </a:lnL>
                    <a:lnR>
                      <a:noFill/>
                    </a:lnR>
                    <a:lnT>
                      <a:noFill/>
                    </a:lnT>
                    <a:lnB>
                      <a:noFill/>
                    </a:lnB>
                    <a:solidFill>
                      <a:srgbClr val="F1EFE9"/>
                    </a:solidFill>
                  </a:tcPr>
                </a:tc>
              </a:tr>
            </a:tbl>
          </a:graphicData>
        </a:graphic>
      </p:graphicFrame>
      <p:sp>
        <p:nvSpPr>
          <p:cNvPr id="3" name="Rectangle 1"/>
          <p:cNvSpPr>
            <a:spLocks noChangeArrowheads="1"/>
          </p:cNvSpPr>
          <p:nvPr/>
        </p:nvSpPr>
        <p:spPr bwMode="auto">
          <a:xfrm>
            <a:off x="1103313" y="3751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4" name="TextBox 3"/>
          <p:cNvSpPr txBox="1"/>
          <p:nvPr/>
        </p:nvSpPr>
        <p:spPr>
          <a:xfrm>
            <a:off x="392215" y="2279815"/>
            <a:ext cx="2698175" cy="523220"/>
          </a:xfrm>
          <a:prstGeom prst="rect">
            <a:avLst/>
          </a:prstGeom>
          <a:noFill/>
        </p:spPr>
        <p:txBody>
          <a:bodyPr wrap="none" rtlCol="0">
            <a:spAutoFit/>
          </a:bodyPr>
          <a:lstStyle/>
          <a:p>
            <a:r>
              <a:rPr lang="en-US" sz="2800" b="1" dirty="0" smtClean="0">
                <a:solidFill>
                  <a:schemeClr val="bg1"/>
                </a:solidFill>
              </a:rPr>
              <a:t>COMPOSITION</a:t>
            </a:r>
            <a:endParaRPr lang="en-US" sz="2800" b="1" dirty="0">
              <a:solidFill>
                <a:schemeClr val="bg1"/>
              </a:solidFill>
            </a:endParaRPr>
          </a:p>
        </p:txBody>
      </p:sp>
      <p:sp>
        <p:nvSpPr>
          <p:cNvPr id="5" name="TextBox 4"/>
          <p:cNvSpPr txBox="1"/>
          <p:nvPr/>
        </p:nvSpPr>
        <p:spPr>
          <a:xfrm>
            <a:off x="392215" y="2951630"/>
            <a:ext cx="3005951" cy="523220"/>
          </a:xfrm>
          <a:prstGeom prst="rect">
            <a:avLst/>
          </a:prstGeom>
          <a:noFill/>
        </p:spPr>
        <p:txBody>
          <a:bodyPr wrap="none" rtlCol="0">
            <a:spAutoFit/>
          </a:bodyPr>
          <a:lstStyle/>
          <a:p>
            <a:r>
              <a:rPr lang="en-US" sz="2800" b="1" dirty="0" smtClean="0">
                <a:solidFill>
                  <a:schemeClr val="bg1"/>
                </a:solidFill>
              </a:rPr>
              <a:t>VISCOSITY (CPS)</a:t>
            </a:r>
            <a:endParaRPr lang="en-US" sz="2800" b="1" dirty="0">
              <a:solidFill>
                <a:schemeClr val="bg1"/>
              </a:solidFill>
            </a:endParaRPr>
          </a:p>
        </p:txBody>
      </p:sp>
      <p:sp>
        <p:nvSpPr>
          <p:cNvPr id="6" name="TextBox 5"/>
          <p:cNvSpPr txBox="1"/>
          <p:nvPr/>
        </p:nvSpPr>
        <p:spPr>
          <a:xfrm>
            <a:off x="392215" y="3914940"/>
            <a:ext cx="2476960" cy="523220"/>
          </a:xfrm>
          <a:prstGeom prst="rect">
            <a:avLst/>
          </a:prstGeom>
          <a:noFill/>
        </p:spPr>
        <p:txBody>
          <a:bodyPr wrap="none" rtlCol="0">
            <a:spAutoFit/>
          </a:bodyPr>
          <a:lstStyle/>
          <a:p>
            <a:r>
              <a:rPr lang="en-US" sz="2800" b="1" dirty="0" smtClean="0">
                <a:solidFill>
                  <a:schemeClr val="bg1"/>
                </a:solidFill>
              </a:rPr>
              <a:t>APPLICATION</a:t>
            </a:r>
            <a:endParaRPr lang="en-US" sz="2800" b="1" dirty="0">
              <a:solidFill>
                <a:schemeClr val="bg1"/>
              </a:solidFill>
            </a:endParaRPr>
          </a:p>
        </p:txBody>
      </p:sp>
    </p:spTree>
    <p:extLst>
      <p:ext uri="{BB962C8B-B14F-4D97-AF65-F5344CB8AC3E}">
        <p14:creationId xmlns:p14="http://schemas.microsoft.com/office/powerpoint/2010/main" val="197352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880" y="1928876"/>
            <a:ext cx="12187005" cy="3649663"/>
          </a:xfrm>
        </p:spPr>
        <p:txBody>
          <a:bodyPr>
            <a:normAutofit/>
          </a:bodyPr>
          <a:lstStyle/>
          <a:p>
            <a:pPr marL="0" indent="0" algn="ctr">
              <a:buNone/>
            </a:pPr>
            <a:r>
              <a:rPr lang="en-US" sz="8000" b="1" i="1" smtClean="0"/>
              <a:t>HOW </a:t>
            </a:r>
            <a:r>
              <a:rPr lang="en-US" sz="8000" b="1" i="1" dirty="0" smtClean="0"/>
              <a:t>TO </a:t>
            </a:r>
            <a:r>
              <a:rPr lang="en-US" sz="8000" b="1" i="1" smtClean="0"/>
              <a:t>APPLY SILICONE GEL</a:t>
            </a:r>
            <a:endParaRPr lang="en-US" sz="8000" b="1" i="1" dirty="0"/>
          </a:p>
        </p:txBody>
      </p:sp>
    </p:spTree>
    <p:extLst>
      <p:ext uri="{BB962C8B-B14F-4D97-AF65-F5344CB8AC3E}">
        <p14:creationId xmlns:p14="http://schemas.microsoft.com/office/powerpoint/2010/main" val="3183336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09862" y="1274162"/>
            <a:ext cx="11782269" cy="5351489"/>
          </a:xfrm>
          <a:prstGeom prst="rect">
            <a:avLst/>
          </a:prstGeom>
          <a:noFill/>
          <a:ln>
            <a:noFill/>
          </a:ln>
        </p:spPr>
      </p:pic>
      <p:sp>
        <p:nvSpPr>
          <p:cNvPr id="3" name="TextBox 2"/>
          <p:cNvSpPr txBox="1"/>
          <p:nvPr/>
        </p:nvSpPr>
        <p:spPr>
          <a:xfrm>
            <a:off x="209862" y="104932"/>
            <a:ext cx="9828332" cy="923330"/>
          </a:xfrm>
          <a:prstGeom prst="rect">
            <a:avLst/>
          </a:prstGeom>
          <a:noFill/>
        </p:spPr>
        <p:txBody>
          <a:bodyPr wrap="none" rtlCol="0">
            <a:spAutoFit/>
          </a:bodyPr>
          <a:lstStyle/>
          <a:p>
            <a:r>
              <a:rPr lang="en-US" sz="5400" b="1" i="1" u="sng" smtClean="0"/>
              <a:t>HOW TO APPLY SILICONE GEL</a:t>
            </a:r>
            <a:endParaRPr lang="en-US" sz="5400" b="1" i="1" u="sng"/>
          </a:p>
        </p:txBody>
      </p:sp>
    </p:spTree>
    <p:extLst>
      <p:ext uri="{BB962C8B-B14F-4D97-AF65-F5344CB8AC3E}">
        <p14:creationId xmlns:p14="http://schemas.microsoft.com/office/powerpoint/2010/main" val="251836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469" y="2128940"/>
            <a:ext cx="12583896" cy="2554545"/>
          </a:xfrm>
          <a:prstGeom prst="rect">
            <a:avLst/>
          </a:prstGeom>
        </p:spPr>
        <p:txBody>
          <a:bodyPr wrap="square">
            <a:spAutoFit/>
          </a:bodyPr>
          <a:lstStyle/>
          <a:p>
            <a:pPr algn="ctr"/>
            <a:r>
              <a:rPr lang="en-US" sz="8000" b="1" i="1" dirty="0" smtClean="0"/>
              <a:t>MECHANISM OF SILICONE GEL</a:t>
            </a:r>
            <a:endParaRPr lang="en-US" sz="8000" b="1" i="1" dirty="0"/>
          </a:p>
        </p:txBody>
      </p:sp>
    </p:spTree>
    <p:extLst>
      <p:ext uri="{BB962C8B-B14F-4D97-AF65-F5344CB8AC3E}">
        <p14:creationId xmlns:p14="http://schemas.microsoft.com/office/powerpoint/2010/main" val="19005535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2115</TotalTime>
  <Words>462</Words>
  <Application>Microsoft Macintosh PowerPoint</Application>
  <PresentationFormat>Widescreen</PresentationFormat>
  <Paragraphs>75</Paragraphs>
  <Slides>21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Century Gothic</vt:lpstr>
      <vt:lpstr>Chalkboard</vt:lpstr>
      <vt:lpstr>ＭＳ 明朝</vt:lpstr>
      <vt:lpstr>Times</vt:lpstr>
      <vt:lpstr>Times New Roman</vt:lpstr>
      <vt:lpstr>Wingdings</vt:lpstr>
      <vt:lpstr>Wingdings 3</vt:lpstr>
      <vt:lpstr>Ion</vt:lpstr>
      <vt:lpstr>‘AnsCare’   Advanced Silicone Gel Formula with Vitamin C</vt:lpstr>
      <vt:lpstr>CONTENTS</vt:lpstr>
      <vt:lpstr>PowerPoint Presentation</vt:lpstr>
      <vt:lpstr>INTRODUCTION</vt:lpstr>
      <vt:lpstr>PowerPoint Presentation</vt:lpstr>
      <vt:lpstr>PowerPoint Presentation</vt:lpstr>
      <vt:lpstr>PowerPoint Presentation</vt:lpstr>
      <vt:lpstr>PowerPoint Presentation</vt:lpstr>
      <vt:lpstr>PowerPoint Presentation</vt:lpstr>
      <vt:lpstr>MECHANISM OF SILICONE GEL TO REDUCE SCAR </vt:lpstr>
      <vt:lpstr>PREVENT WATER EVAPORATION FROM SKIN </vt:lpstr>
      <vt:lpstr>PowerPoint Presentation</vt:lpstr>
      <vt:lpstr>PowerPoint Presentation</vt:lpstr>
      <vt:lpstr>PowerPoint Presentation</vt:lpstr>
      <vt:lpstr>PowerPoint Presentation</vt:lpstr>
      <vt:lpstr>PowerPoint Presentation</vt:lpstr>
      <vt:lpstr>PowerPoint Presentation</vt:lpstr>
      <vt:lpstr>CLINICAL OBSERVATION OF SILICONE GEL</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MIACARE ‘ACNE PATCH’</dc:title>
  <dc:creator>Microsoft Office User</dc:creator>
  <cp:lastModifiedBy>Microsoft Office User</cp:lastModifiedBy>
  <cp:revision>68</cp:revision>
  <dcterms:created xsi:type="dcterms:W3CDTF">2016-01-25T09:59:30Z</dcterms:created>
  <dcterms:modified xsi:type="dcterms:W3CDTF">2016-07-26T10:09:48Z</dcterms:modified>
</cp:coreProperties>
</file>