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1" r:id="rId1"/>
  </p:sldMasterIdLst>
  <p:sldIdLst>
    <p:sldId id="264" r:id="rId2"/>
    <p:sldId id="267" r:id="rId3"/>
    <p:sldId id="266" r:id="rId4"/>
    <p:sldId id="265" r:id="rId5"/>
    <p:sldId id="268" r:id="rId6"/>
    <p:sldId id="269" r:id="rId7"/>
    <p:sldId id="270" r:id="rId8"/>
    <p:sldId id="271" r:id="rId9"/>
    <p:sldId id="274" r:id="rId10"/>
    <p:sldId id="272" r:id="rId11"/>
    <p:sldId id="273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97" autoAdjust="0"/>
  </p:normalViewPr>
  <p:slideViewPr>
    <p:cSldViewPr>
      <p:cViewPr>
        <p:scale>
          <a:sx n="75" d="100"/>
          <a:sy n="75" d="100"/>
        </p:scale>
        <p:origin x="1232" y="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8/12/16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757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35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D8BD707-D9CF-40AE-B4C6-C98DA3205C09}" type="datetimeFigureOut">
              <a:rPr lang="en-US" smtClean="0"/>
              <a:pPr/>
              <a:t>8/12/16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917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D8BD707-D9CF-40AE-B4C6-C98DA3205C09}" type="datetimeFigureOut">
              <a:rPr lang="en-US" smtClean="0"/>
              <a:pPr/>
              <a:t>8/12/16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8921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D8BD707-D9CF-40AE-B4C6-C98DA3205C09}" type="datetimeFigureOut">
              <a:rPr lang="en-US" smtClean="0"/>
              <a:pPr/>
              <a:t>8/12/16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591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528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945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501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D8BD707-D9CF-40AE-B4C6-C98DA3205C09}" type="datetimeFigureOut">
              <a:rPr lang="en-US" smtClean="0"/>
              <a:pPr/>
              <a:t>8/12/16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736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265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D8BD707-D9CF-40AE-B4C6-C98DA3205C09}" type="datetimeFigureOut">
              <a:rPr lang="en-US" smtClean="0"/>
              <a:pPr/>
              <a:t>8/12/16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099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145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7146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408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15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7773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038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6180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  <p:sldLayoutId id="2147483981" r:id="rId10"/>
    <p:sldLayoutId id="2147483982" r:id="rId11"/>
    <p:sldLayoutId id="2147483983" r:id="rId12"/>
    <p:sldLayoutId id="2147483984" r:id="rId13"/>
    <p:sldLayoutId id="2147483985" r:id="rId14"/>
    <p:sldLayoutId id="2147483986" r:id="rId15"/>
    <p:sldLayoutId id="2147483987" r:id="rId16"/>
    <p:sldLayoutId id="2147483988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0650" y="1752600"/>
            <a:ext cx="3086100" cy="1600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b="1" i="1" dirty="0" smtClean="0"/>
              <a:t>MOI-STIR</a:t>
            </a:r>
            <a:br>
              <a:rPr lang="en-US" sz="5400" b="1" i="1" dirty="0" smtClean="0"/>
            </a:br>
            <a:endParaRPr lang="en-US" sz="5400" b="1" i="1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199" y="1295400"/>
            <a:ext cx="2027081" cy="4419599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3048000"/>
            <a:ext cx="5257800" cy="3139440"/>
          </a:xfrm>
        </p:spPr>
        <p:txBody>
          <a:bodyPr>
            <a:normAutofit/>
          </a:bodyPr>
          <a:lstStyle/>
          <a:p>
            <a:pPr algn="ctr"/>
            <a:r>
              <a:rPr lang="en-US" sz="4000" b="1" i="1" dirty="0" smtClean="0"/>
              <a:t>ARTIFICIAL SALIVA (MOUTH MOISTENER)</a:t>
            </a:r>
            <a:endParaRPr lang="en-US" sz="4000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6028210" y="5987385"/>
            <a:ext cx="2315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KINGSWOOD LAB</a:t>
            </a:r>
            <a:endParaRPr lang="en-US" sz="2000" b="1" i="1" dirty="0"/>
          </a:p>
        </p:txBody>
      </p:sp>
    </p:spTree>
    <p:extLst>
      <p:ext uri="{BB962C8B-B14F-4D97-AF65-F5344CB8AC3E}">
        <p14:creationId xmlns:p14="http://schemas.microsoft.com/office/powerpoint/2010/main" val="14606746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95600"/>
            <a:ext cx="8397240" cy="1293028"/>
          </a:xfrm>
        </p:spPr>
        <p:txBody>
          <a:bodyPr>
            <a:noAutofit/>
          </a:bodyPr>
          <a:lstStyle/>
          <a:p>
            <a:pPr algn="ctr"/>
            <a:r>
              <a:rPr lang="en-US" sz="8000" b="1" i="1" dirty="0" smtClean="0"/>
              <a:t>ADVANTAGES</a:t>
            </a:r>
            <a:endParaRPr lang="en-US" sz="8000" b="1" i="1" dirty="0"/>
          </a:p>
        </p:txBody>
      </p:sp>
    </p:spTree>
    <p:extLst>
      <p:ext uri="{BB962C8B-B14F-4D97-AF65-F5344CB8AC3E}">
        <p14:creationId xmlns:p14="http://schemas.microsoft.com/office/powerpoint/2010/main" val="1184812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-533400"/>
            <a:ext cx="7315200" cy="1825096"/>
          </a:xfrm>
        </p:spPr>
        <p:txBody>
          <a:bodyPr>
            <a:normAutofit/>
          </a:bodyPr>
          <a:lstStyle/>
          <a:p>
            <a:r>
              <a:rPr lang="en-US" sz="5400" b="1" i="1" u="sng" dirty="0" smtClean="0"/>
              <a:t>ADVANTAGES</a:t>
            </a:r>
            <a:endParaRPr lang="en-US" sz="5400" b="1" i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905000"/>
            <a:ext cx="8839200" cy="4800600"/>
          </a:xfrm>
        </p:spPr>
        <p:txBody>
          <a:bodyPr>
            <a:normAutofit/>
          </a:bodyPr>
          <a:lstStyle/>
          <a:p>
            <a:pPr marL="342900" lvl="0" indent="-342900">
              <a:buFont typeface="Wingdings" charset="2"/>
              <a:buChar char="Ø"/>
            </a:pPr>
            <a:r>
              <a:rPr lang="en-US" sz="2800" dirty="0"/>
              <a:t>Replenishes moisture to the oral </a:t>
            </a:r>
            <a:r>
              <a:rPr lang="en-US" sz="2800" dirty="0" smtClean="0"/>
              <a:t>tissues</a:t>
            </a:r>
          </a:p>
          <a:p>
            <a:pPr marL="342900" indent="-342900">
              <a:buFont typeface="Wingdings" charset="2"/>
              <a:buChar char="Ø"/>
            </a:pPr>
            <a:r>
              <a:rPr lang="en-US" sz="2800" dirty="0"/>
              <a:t>Adjust to the acidic </a:t>
            </a:r>
            <a:r>
              <a:rPr lang="en-US" sz="2800" dirty="0" smtClean="0"/>
              <a:t>environment</a:t>
            </a:r>
          </a:p>
          <a:p>
            <a:pPr marL="342900" lvl="0" indent="-342900">
              <a:buFont typeface="Wingdings" charset="2"/>
              <a:buChar char="Ø"/>
            </a:pPr>
            <a:r>
              <a:rPr lang="en-US" sz="2800" dirty="0"/>
              <a:t>Adds a dimension of protection not found in a dry and inflamed mouth.</a:t>
            </a:r>
          </a:p>
          <a:p>
            <a:pPr marL="342900" lvl="0" indent="-342900">
              <a:buFont typeface="Wingdings" charset="2"/>
              <a:buChar char="Ø"/>
            </a:pPr>
            <a:r>
              <a:rPr lang="en-US" sz="2800" dirty="0"/>
              <a:t>Improves patient </a:t>
            </a:r>
            <a:r>
              <a:rPr lang="en-US" sz="2800" dirty="0" smtClean="0"/>
              <a:t>comfort</a:t>
            </a:r>
          </a:p>
          <a:p>
            <a:pPr marL="342900" lvl="0" indent="-342900">
              <a:buFont typeface="Wingdings" charset="2"/>
              <a:buChar char="Ø"/>
            </a:pPr>
            <a:r>
              <a:rPr lang="en-US" sz="2800" dirty="0"/>
              <a:t>Hospital </a:t>
            </a:r>
            <a:r>
              <a:rPr lang="en-US" sz="2800" dirty="0" smtClean="0"/>
              <a:t>proven</a:t>
            </a:r>
          </a:p>
          <a:p>
            <a:pPr marL="342900" indent="-342900">
              <a:buFont typeface="Wingdings" charset="2"/>
              <a:buChar char="Ø"/>
            </a:pPr>
            <a:r>
              <a:rPr lang="en-US" sz="2800" dirty="0"/>
              <a:t>Pre- moistened with a mouth compatible </a:t>
            </a:r>
            <a:r>
              <a:rPr lang="en-US" sz="2800" dirty="0" smtClean="0"/>
              <a:t>solution</a:t>
            </a:r>
            <a:endParaRPr lang="en-US" sz="2800" dirty="0"/>
          </a:p>
          <a:p>
            <a:pPr marL="342900" lvl="0" indent="-342900">
              <a:buFont typeface="Wingdings" charset="2"/>
              <a:buChar char="Ø"/>
            </a:pPr>
            <a:endParaRPr lang="en-US" sz="2800" dirty="0"/>
          </a:p>
          <a:p>
            <a:pPr marL="342900" indent="-342900">
              <a:buFont typeface="Wingdings" charset="2"/>
              <a:buChar char="Ø"/>
            </a:pPr>
            <a:endParaRPr lang="en-US" dirty="0"/>
          </a:p>
          <a:p>
            <a:pPr marL="342900" lvl="0" indent="-342900">
              <a:buFont typeface="Wingdings" charset="2"/>
              <a:buChar char="Ø"/>
            </a:pPr>
            <a:endParaRPr lang="en-US" dirty="0"/>
          </a:p>
          <a:p>
            <a:pPr marL="342900" indent="-342900">
              <a:buFont typeface="Wingdings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240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7400"/>
            <a:ext cx="8229600" cy="2590800"/>
          </a:xfrm>
        </p:spPr>
        <p:txBody>
          <a:bodyPr>
            <a:normAutofit/>
          </a:bodyPr>
          <a:lstStyle/>
          <a:p>
            <a:pPr algn="ctr"/>
            <a:r>
              <a:rPr sz="8000" b="1" i="1" dirty="0" smtClean="0"/>
              <a:t>Thank you</a:t>
            </a:r>
            <a:endParaRPr lang="en-US" sz="8000" b="1" i="1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-457200"/>
            <a:ext cx="7315200" cy="1825096"/>
          </a:xfrm>
        </p:spPr>
        <p:txBody>
          <a:bodyPr>
            <a:normAutofit/>
          </a:bodyPr>
          <a:lstStyle/>
          <a:p>
            <a:r>
              <a:rPr lang="en-US" sz="5400" b="1" i="1" u="sng" dirty="0" smtClean="0"/>
              <a:t>CONTENT</a:t>
            </a:r>
            <a:endParaRPr lang="en-US" sz="5400" b="1" i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905000"/>
            <a:ext cx="7315200" cy="3429000"/>
          </a:xfrm>
        </p:spPr>
        <p:txBody>
          <a:bodyPr>
            <a:no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n-US" sz="4000" b="1" i="1" dirty="0" smtClean="0"/>
              <a:t>INTRODUCTION</a:t>
            </a:r>
          </a:p>
          <a:p>
            <a:endParaRPr lang="en-US" sz="4000" b="1" i="1" dirty="0" smtClean="0"/>
          </a:p>
          <a:p>
            <a:pPr marL="342900" indent="-342900">
              <a:buFont typeface="Wingdings" charset="2"/>
              <a:buChar char="Ø"/>
            </a:pPr>
            <a:r>
              <a:rPr lang="en-US" sz="4000" b="1" i="1" dirty="0" smtClean="0"/>
              <a:t>INDICATIONS</a:t>
            </a:r>
          </a:p>
          <a:p>
            <a:endParaRPr lang="en-US" sz="4000" b="1" i="1" dirty="0" smtClean="0"/>
          </a:p>
          <a:p>
            <a:pPr marL="342900" indent="-342900">
              <a:buFont typeface="Wingdings" charset="2"/>
              <a:buChar char="Ø"/>
            </a:pPr>
            <a:r>
              <a:rPr lang="en-US" sz="4000" b="1" i="1" dirty="0" smtClean="0"/>
              <a:t>COMPOSITION</a:t>
            </a:r>
          </a:p>
          <a:p>
            <a:pPr marL="342900" indent="-342900">
              <a:buFont typeface="Wingdings" charset="2"/>
              <a:buChar char="Ø"/>
            </a:pPr>
            <a:endParaRPr lang="en-US" sz="4000" b="1" i="1" dirty="0"/>
          </a:p>
          <a:p>
            <a:pPr marL="342900" indent="-342900">
              <a:buFont typeface="Wingdings" charset="2"/>
              <a:buChar char="Ø"/>
            </a:pPr>
            <a:r>
              <a:rPr lang="en-US" sz="4000" b="1" i="1" dirty="0" smtClean="0"/>
              <a:t>ADVANTAGES</a:t>
            </a:r>
          </a:p>
          <a:p>
            <a:pPr marL="342900" indent="-342900">
              <a:buFont typeface="Wingdings" charset="2"/>
              <a:buChar char="Ø"/>
            </a:pP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6890345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667000"/>
            <a:ext cx="8549640" cy="1293028"/>
          </a:xfrm>
        </p:spPr>
        <p:txBody>
          <a:bodyPr>
            <a:noAutofit/>
          </a:bodyPr>
          <a:lstStyle/>
          <a:p>
            <a:pPr algn="ctr"/>
            <a:r>
              <a:rPr lang="en-US" sz="8000" b="1" i="1" dirty="0" smtClean="0"/>
              <a:t>INTRODUCTION</a:t>
            </a:r>
            <a:endParaRPr lang="en-US" sz="8000" b="1" i="1" dirty="0"/>
          </a:p>
        </p:txBody>
      </p:sp>
    </p:spTree>
    <p:extLst>
      <p:ext uri="{BB962C8B-B14F-4D97-AF65-F5344CB8AC3E}">
        <p14:creationId xmlns:p14="http://schemas.microsoft.com/office/powerpoint/2010/main" val="11868964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9006840" cy="1303866"/>
          </a:xfrm>
        </p:spPr>
        <p:txBody>
          <a:bodyPr>
            <a:normAutofit/>
          </a:bodyPr>
          <a:lstStyle/>
          <a:p>
            <a:pPr algn="l"/>
            <a:r>
              <a:rPr lang="en-US" sz="5400" b="1" i="1" u="sng" dirty="0" smtClean="0"/>
              <a:t>INTRODUCTION</a:t>
            </a:r>
            <a:endParaRPr lang="en-US" sz="5400" b="1" i="1" u="sn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1" y="2057400"/>
            <a:ext cx="8991600" cy="3810000"/>
          </a:xfrm>
        </p:spPr>
        <p:txBody>
          <a:bodyPr>
            <a:noAutofit/>
          </a:bodyPr>
          <a:lstStyle/>
          <a:p>
            <a:pPr marL="685800" lvl="0" indent="-685800" algn="l">
              <a:buFont typeface="Wingdings" charset="2"/>
              <a:buChar char="Ø"/>
            </a:pPr>
            <a:r>
              <a:rPr lang="en-US" sz="2800" dirty="0"/>
              <a:t>A healthy mouth contain saliva, which keeps the mouth clean and free of </a:t>
            </a:r>
            <a:r>
              <a:rPr lang="en-US" sz="2800" dirty="0" smtClean="0"/>
              <a:t>debris</a:t>
            </a:r>
          </a:p>
          <a:p>
            <a:pPr lvl="0" algn="l"/>
            <a:endParaRPr lang="en-US" sz="2800" dirty="0" smtClean="0"/>
          </a:p>
          <a:p>
            <a:pPr marL="685800" indent="-685800" algn="l">
              <a:buFont typeface="Wingdings" charset="2"/>
              <a:buChar char="Ø"/>
            </a:pPr>
            <a:r>
              <a:rPr lang="en-US" sz="2800" dirty="0"/>
              <a:t>Saliva fights bacteria, and a healthy mouth presents a defense mechanism for the body as </a:t>
            </a:r>
            <a:r>
              <a:rPr lang="en-US" sz="2800" dirty="0" smtClean="0"/>
              <a:t>whole</a:t>
            </a:r>
          </a:p>
          <a:p>
            <a:pPr algn="l"/>
            <a:endParaRPr lang="en-US" sz="2800" dirty="0"/>
          </a:p>
          <a:p>
            <a:pPr marL="685800" indent="-685800" algn="l">
              <a:buFont typeface="Wingdings" charset="2"/>
              <a:buChar char="Ø"/>
            </a:pPr>
            <a:r>
              <a:rPr lang="en-US" sz="2800" dirty="0" smtClean="0"/>
              <a:t>Unfortunately</a:t>
            </a:r>
            <a:r>
              <a:rPr lang="en-US" sz="2800" dirty="0"/>
              <a:t>, </a:t>
            </a:r>
            <a:r>
              <a:rPr lang="en-US" sz="2800" dirty="0" err="1"/>
              <a:t>xerostomia</a:t>
            </a:r>
            <a:r>
              <a:rPr lang="en-US" sz="2800" dirty="0"/>
              <a:t>, or dry mouth is a common detractor of many medical </a:t>
            </a:r>
            <a:r>
              <a:rPr lang="en-US" sz="2800" dirty="0" smtClean="0"/>
              <a:t>procedure</a:t>
            </a:r>
            <a:endParaRPr lang="en-US" sz="2800" dirty="0"/>
          </a:p>
          <a:p>
            <a:pPr marL="342900" lvl="0" indent="-342900" algn="l">
              <a:buFont typeface="Wingdings" charset="2"/>
              <a:buChar char="Ø"/>
            </a:pPr>
            <a:endParaRPr lang="en-US" sz="2800" dirty="0"/>
          </a:p>
          <a:p>
            <a:pPr marL="342900" indent="-342900">
              <a:buFont typeface="Wingdings" charset="2"/>
              <a:buChar char="Ø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958023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819400"/>
            <a:ext cx="7292340" cy="1293028"/>
          </a:xfrm>
        </p:spPr>
        <p:txBody>
          <a:bodyPr>
            <a:normAutofit/>
          </a:bodyPr>
          <a:lstStyle/>
          <a:p>
            <a:pPr algn="ctr"/>
            <a:r>
              <a:rPr lang="en-US" sz="8000" b="1" i="1" smtClean="0"/>
              <a:t>INDICATIONS</a:t>
            </a:r>
            <a:endParaRPr lang="en-US" sz="8000" b="1" i="1" dirty="0"/>
          </a:p>
        </p:txBody>
      </p:sp>
    </p:spTree>
    <p:extLst>
      <p:ext uri="{BB962C8B-B14F-4D97-AF65-F5344CB8AC3E}">
        <p14:creationId xmlns:p14="http://schemas.microsoft.com/office/powerpoint/2010/main" val="19405991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-457200"/>
            <a:ext cx="7315200" cy="1825096"/>
          </a:xfrm>
        </p:spPr>
        <p:txBody>
          <a:bodyPr>
            <a:normAutofit/>
          </a:bodyPr>
          <a:lstStyle/>
          <a:p>
            <a:r>
              <a:rPr lang="en-US" sz="5400" b="1" i="1" u="sng" dirty="0" smtClean="0"/>
              <a:t>INDICATIONS</a:t>
            </a:r>
            <a:endParaRPr lang="en-US" sz="5400" b="1" i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133" y="1828800"/>
            <a:ext cx="8890000" cy="5181600"/>
          </a:xfrm>
        </p:spPr>
        <p:txBody>
          <a:bodyPr>
            <a:normAutofit lnSpcReduction="10000"/>
          </a:bodyPr>
          <a:lstStyle/>
          <a:p>
            <a:pPr marL="342900" lvl="0" indent="-342900">
              <a:buFont typeface="Wingdings" charset="2"/>
              <a:buChar char="Ø"/>
            </a:pPr>
            <a:r>
              <a:rPr lang="en-US" sz="2800" dirty="0"/>
              <a:t>Stressors such as anesthesia, various medications, mouth breathing, NPO (nothing by mouth),intubation, mechanical oral </a:t>
            </a:r>
            <a:r>
              <a:rPr lang="en-US" sz="2800" dirty="0" smtClean="0"/>
              <a:t>suctioning</a:t>
            </a:r>
          </a:p>
          <a:p>
            <a:pPr lvl="0"/>
            <a:endParaRPr lang="en-US" sz="2800" dirty="0" smtClean="0"/>
          </a:p>
          <a:p>
            <a:pPr marL="342900" lvl="0" indent="-342900">
              <a:buFont typeface="Wingdings" charset="2"/>
              <a:buChar char="Ø"/>
            </a:pPr>
            <a:r>
              <a:rPr lang="en-US" sz="2800" dirty="0" smtClean="0"/>
              <a:t>Radiation </a:t>
            </a:r>
            <a:r>
              <a:rPr lang="en-US" sz="2800" dirty="0"/>
              <a:t>and chemotherapy can dry out the mouth severely, making it vulnerable to inflammation and </a:t>
            </a:r>
            <a:r>
              <a:rPr lang="en-US" sz="2800" dirty="0" smtClean="0"/>
              <a:t>infection</a:t>
            </a:r>
          </a:p>
          <a:p>
            <a:pPr lvl="0"/>
            <a:endParaRPr lang="en-US" sz="2800" dirty="0" smtClean="0"/>
          </a:p>
          <a:p>
            <a:pPr marL="342900" indent="-342900">
              <a:buFont typeface="Wingdings" charset="2"/>
              <a:buChar char="Ø"/>
            </a:pPr>
            <a:r>
              <a:rPr lang="en-US" sz="2800" dirty="0"/>
              <a:t>This jeopardizes the overall health of the patient, causing such complication as microbial infections, inability to talk to eat and may even necessitate more costly intravenous feeding</a:t>
            </a:r>
          </a:p>
          <a:p>
            <a:pPr marL="342900" lvl="0" indent="-342900">
              <a:buFont typeface="Wingdings" charset="2"/>
              <a:buChar char="Ø"/>
            </a:pPr>
            <a:endParaRPr lang="en-US" sz="2800" dirty="0"/>
          </a:p>
          <a:p>
            <a:pPr marL="342900" indent="-342900">
              <a:buFont typeface="Wingdings" charset="2"/>
              <a:buChar char="Ø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310835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168640" cy="1293028"/>
          </a:xfrm>
        </p:spPr>
        <p:txBody>
          <a:bodyPr>
            <a:normAutofit/>
          </a:bodyPr>
          <a:lstStyle/>
          <a:p>
            <a:pPr algn="ctr"/>
            <a:r>
              <a:rPr lang="en-US" sz="8000" b="1" i="1" smtClean="0"/>
              <a:t>COMPOSITION</a:t>
            </a:r>
            <a:endParaRPr lang="en-US" sz="8000" b="1" i="1"/>
          </a:p>
        </p:txBody>
      </p:sp>
    </p:spTree>
    <p:extLst>
      <p:ext uri="{BB962C8B-B14F-4D97-AF65-F5344CB8AC3E}">
        <p14:creationId xmlns:p14="http://schemas.microsoft.com/office/powerpoint/2010/main" val="18745458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-533400"/>
            <a:ext cx="7315200" cy="1825096"/>
          </a:xfrm>
        </p:spPr>
        <p:txBody>
          <a:bodyPr>
            <a:normAutofit/>
          </a:bodyPr>
          <a:lstStyle/>
          <a:p>
            <a:r>
              <a:rPr lang="en-US" sz="5400" b="1" i="1" u="sng" dirty="0" smtClean="0"/>
              <a:t>COMPOSITION</a:t>
            </a:r>
            <a:endParaRPr lang="en-US" sz="5400" b="1" i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732" y="1600200"/>
            <a:ext cx="9177867" cy="51054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3000" dirty="0"/>
              <a:t>This jeopardizes the overall health of the patient, causing such complication as microbial infections, inability to talk to eat and may even necessitate more costly intravenous </a:t>
            </a:r>
            <a:r>
              <a:rPr lang="en-US" sz="3000" dirty="0" smtClean="0"/>
              <a:t>feeding</a:t>
            </a:r>
          </a:p>
          <a:p>
            <a:pPr lvl="0"/>
            <a:endParaRPr lang="en-US" sz="3000" dirty="0"/>
          </a:p>
          <a:p>
            <a:pPr marL="457200" lvl="0" indent="-457200">
              <a:buFont typeface="Wingdings" charset="2"/>
              <a:buChar char="Ø"/>
            </a:pPr>
            <a:r>
              <a:rPr lang="en-US" sz="3000" dirty="0"/>
              <a:t>Potassium </a:t>
            </a:r>
            <a:r>
              <a:rPr lang="en-US" sz="3000" dirty="0" smtClean="0"/>
              <a:t>Chloride</a:t>
            </a:r>
            <a:endParaRPr lang="en-US" sz="3000" dirty="0"/>
          </a:p>
          <a:p>
            <a:pPr marL="457200" lvl="0" indent="-457200">
              <a:buFont typeface="Wingdings" charset="2"/>
              <a:buChar char="Ø"/>
            </a:pPr>
            <a:r>
              <a:rPr lang="en-US" sz="3000" dirty="0"/>
              <a:t>Dibasic Sodium </a:t>
            </a:r>
            <a:r>
              <a:rPr lang="en-US" sz="3000" dirty="0" smtClean="0"/>
              <a:t>Phosphate</a:t>
            </a:r>
            <a:endParaRPr lang="en-US" sz="3000" dirty="0"/>
          </a:p>
          <a:p>
            <a:pPr marL="457200" lvl="0" indent="-457200">
              <a:buFont typeface="Wingdings" charset="2"/>
              <a:buChar char="Ø"/>
            </a:pPr>
            <a:r>
              <a:rPr lang="en-US" sz="3000" dirty="0"/>
              <a:t>Calcium </a:t>
            </a:r>
            <a:r>
              <a:rPr lang="en-US" sz="3000" dirty="0" smtClean="0"/>
              <a:t>Chloride</a:t>
            </a:r>
            <a:endParaRPr lang="en-US" sz="3000" dirty="0"/>
          </a:p>
          <a:p>
            <a:pPr marL="457200" lvl="0" indent="-457200">
              <a:buFont typeface="Wingdings" charset="2"/>
              <a:buChar char="Ø"/>
            </a:pPr>
            <a:r>
              <a:rPr lang="en-US" sz="3000" dirty="0"/>
              <a:t>Sodium </a:t>
            </a:r>
            <a:r>
              <a:rPr lang="en-US" sz="3000" dirty="0" smtClean="0"/>
              <a:t>Chloride</a:t>
            </a:r>
            <a:endParaRPr lang="en-US" sz="3000" dirty="0"/>
          </a:p>
          <a:p>
            <a:pPr marL="457200" lvl="0" indent="-457200">
              <a:buFont typeface="Wingdings" charset="2"/>
              <a:buChar char="Ø"/>
            </a:pPr>
            <a:r>
              <a:rPr lang="en-US" sz="3000" dirty="0"/>
              <a:t>Magnesium Chloride plus </a:t>
            </a:r>
            <a:r>
              <a:rPr lang="en-US" sz="3000" dirty="0" smtClean="0"/>
              <a:t>Methyl paraben</a:t>
            </a:r>
            <a:endParaRPr lang="en-US" sz="3000" dirty="0"/>
          </a:p>
          <a:p>
            <a:pPr marL="457200" lvl="0" indent="-457200">
              <a:buFont typeface="Wingdings" charset="2"/>
              <a:buChar char="Ø"/>
            </a:pPr>
            <a:r>
              <a:rPr lang="en-US" sz="3000" dirty="0" err="1"/>
              <a:t>Propylparaben</a:t>
            </a:r>
            <a:r>
              <a:rPr lang="en-US" sz="3000" dirty="0"/>
              <a:t> with mild mint flavor</a:t>
            </a:r>
          </a:p>
          <a:p>
            <a:pPr marL="457200" lvl="0" indent="-457200">
              <a:buFont typeface="Wingdings" charset="2"/>
              <a:buChar char="Ø"/>
            </a:pPr>
            <a:endParaRPr lang="en-US" sz="2800" dirty="0" smtClean="0"/>
          </a:p>
          <a:p>
            <a:pPr lvl="0"/>
            <a:endParaRPr lang="en-US" sz="2800" dirty="0"/>
          </a:p>
          <a:p>
            <a:pPr lvl="0"/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715298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4000" y="609600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charset="2"/>
              <a:buChar char="Ø"/>
            </a:pPr>
            <a:r>
              <a:rPr lang="en-US" sz="2800" b="1" dirty="0" smtClean="0"/>
              <a:t>Specific amount of Sodium, Potassium and Magnesium in </a:t>
            </a:r>
            <a:r>
              <a:rPr lang="en-US" sz="2800" b="1" dirty="0" err="1" smtClean="0"/>
              <a:t>Moi</a:t>
            </a:r>
            <a:r>
              <a:rPr lang="en-US" sz="2800" b="1" dirty="0" smtClean="0"/>
              <a:t>-Stir are:</a:t>
            </a:r>
            <a:endParaRPr lang="en-US" sz="2800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19204"/>
              </p:ext>
            </p:extLst>
          </p:nvPr>
        </p:nvGraphicFramePr>
        <p:xfrm>
          <a:off x="270933" y="1905000"/>
          <a:ext cx="8492066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2267"/>
                <a:gridCol w="601979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1" i="1" dirty="0" smtClean="0"/>
                        <a:t>SODIUM</a:t>
                      </a:r>
                      <a:endParaRPr lang="en-US" sz="2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1" dirty="0" smtClean="0"/>
                        <a:t>6.47 </a:t>
                      </a:r>
                      <a:r>
                        <a:rPr lang="en-US" sz="2800" b="1" i="1" dirty="0" err="1" smtClean="0"/>
                        <a:t>Meq</a:t>
                      </a:r>
                      <a:r>
                        <a:rPr lang="en-US" sz="2800" b="1" i="1" dirty="0" smtClean="0"/>
                        <a:t>. Per</a:t>
                      </a:r>
                      <a:r>
                        <a:rPr lang="en-US" sz="2800" b="1" i="1" baseline="0" dirty="0" smtClean="0"/>
                        <a:t> </a:t>
                      </a:r>
                      <a:r>
                        <a:rPr lang="en-US" sz="2800" b="1" i="1" dirty="0" smtClean="0"/>
                        <a:t>120 ml of </a:t>
                      </a:r>
                      <a:r>
                        <a:rPr lang="en-US" sz="2800" b="1" i="1" dirty="0" err="1" smtClean="0"/>
                        <a:t>Moi</a:t>
                      </a:r>
                      <a:r>
                        <a:rPr lang="en-US" sz="2800" b="1" i="1" dirty="0" smtClean="0"/>
                        <a:t>-Stir</a:t>
                      </a:r>
                    </a:p>
                    <a:p>
                      <a:endParaRPr lang="en-US" sz="2800" b="1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i="1" dirty="0" smtClean="0"/>
                        <a:t>POTASSIUM</a:t>
                      </a:r>
                      <a:endParaRPr lang="en-US" sz="2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1" dirty="0" smtClean="0"/>
                        <a:t>1.93 </a:t>
                      </a:r>
                      <a:r>
                        <a:rPr lang="en-US" sz="2800" b="1" i="1" dirty="0" err="1" smtClean="0"/>
                        <a:t>Meq</a:t>
                      </a:r>
                      <a:r>
                        <a:rPr lang="en-US" sz="2800" b="1" i="1" dirty="0" smtClean="0"/>
                        <a:t>. Per 120 ml of </a:t>
                      </a:r>
                      <a:r>
                        <a:rPr lang="en-US" sz="2800" b="1" i="1" dirty="0" err="1" smtClean="0"/>
                        <a:t>Moi</a:t>
                      </a:r>
                      <a:r>
                        <a:rPr lang="en-US" sz="2800" b="1" i="1" dirty="0" smtClean="0"/>
                        <a:t>-Stir</a:t>
                      </a:r>
                    </a:p>
                    <a:p>
                      <a:endParaRPr lang="en-US" sz="2800" b="1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i="1" dirty="0" smtClean="0"/>
                        <a:t>MAGNESIUM</a:t>
                      </a:r>
                      <a:endParaRPr lang="en-US" sz="2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1" dirty="0" smtClean="0"/>
                        <a:t>1.93 </a:t>
                      </a:r>
                      <a:r>
                        <a:rPr lang="en-US" sz="2800" b="1" i="1" dirty="0" err="1" smtClean="0"/>
                        <a:t>Meq</a:t>
                      </a:r>
                      <a:r>
                        <a:rPr lang="en-US" sz="2800" b="1" i="1" dirty="0" smtClean="0"/>
                        <a:t>. Per 120 ml of </a:t>
                      </a:r>
                      <a:r>
                        <a:rPr lang="en-US" sz="2800" b="1" i="1" dirty="0" err="1" smtClean="0"/>
                        <a:t>Moi</a:t>
                      </a:r>
                      <a:r>
                        <a:rPr lang="en-US" sz="2800" b="1" i="1" dirty="0" smtClean="0"/>
                        <a:t>-Stir</a:t>
                      </a:r>
                    </a:p>
                    <a:p>
                      <a:endParaRPr lang="en-US" sz="2800" b="1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70932" y="5334000"/>
            <a:ext cx="84920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Wingdings" charset="2"/>
              <a:buChar char="Ø"/>
            </a:pPr>
            <a:r>
              <a:rPr lang="en-US" sz="2800" dirty="0"/>
              <a:t>One bottle yields approximately 15 </a:t>
            </a:r>
            <a:r>
              <a:rPr lang="en-US" sz="2800" dirty="0" smtClean="0"/>
              <a:t>calories</a:t>
            </a:r>
          </a:p>
          <a:p>
            <a:pPr marL="457200" lvl="0" indent="-457200">
              <a:buFont typeface="Wingdings" charset="2"/>
              <a:buChar char="Ø"/>
            </a:pPr>
            <a:endParaRPr lang="en-US" sz="2800" dirty="0"/>
          </a:p>
          <a:p>
            <a:pPr marL="457200" lvl="0" indent="-457200">
              <a:buFont typeface="Wingdings" charset="2"/>
              <a:buChar char="Ø"/>
            </a:pPr>
            <a:r>
              <a:rPr lang="en-US" sz="2800" dirty="0" smtClean="0"/>
              <a:t>Spray bottle size is 120 ml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159528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165</TotalTime>
  <Words>275</Words>
  <Application>Microsoft Macintosh PowerPoint</Application>
  <PresentationFormat>On-screen Show (4:3)</PresentationFormat>
  <Paragraphs>58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Century Gothic</vt:lpstr>
      <vt:lpstr>Wingdings</vt:lpstr>
      <vt:lpstr>Arial</vt:lpstr>
      <vt:lpstr>Vapor Trail</vt:lpstr>
      <vt:lpstr>MOI-STIR </vt:lpstr>
      <vt:lpstr>CONTENT</vt:lpstr>
      <vt:lpstr>INTRODUCTION</vt:lpstr>
      <vt:lpstr>INTRODUCTION</vt:lpstr>
      <vt:lpstr>INDICATIONS</vt:lpstr>
      <vt:lpstr>INDICATIONS</vt:lpstr>
      <vt:lpstr>COMPOSITION</vt:lpstr>
      <vt:lpstr>COMPOSITION</vt:lpstr>
      <vt:lpstr>PowerPoint Presentation</vt:lpstr>
      <vt:lpstr>ADVANTAGES</vt:lpstr>
      <vt:lpstr>ADVANTAGES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PC</dc:creator>
  <cp:lastModifiedBy>Microsoft Office User</cp:lastModifiedBy>
  <cp:revision>27</cp:revision>
  <dcterms:created xsi:type="dcterms:W3CDTF">2006-08-16T00:00:00Z</dcterms:created>
  <dcterms:modified xsi:type="dcterms:W3CDTF">2016-08-12T13:42:44Z</dcterms:modified>
</cp:coreProperties>
</file>