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9" r:id="rId4"/>
    <p:sldId id="260" r:id="rId5"/>
    <p:sldId id="28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471409-51D9-444F-9CB4-09B4DBAD0C53}">
          <p14:sldIdLst>
            <p14:sldId id="256"/>
            <p14:sldId id="257"/>
            <p14:sldId id="259"/>
            <p14:sldId id="260"/>
            <p14:sldId id="289"/>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774"/>
    <p:restoredTop sz="94697"/>
  </p:normalViewPr>
  <p:slideViewPr>
    <p:cSldViewPr snapToGrid="0" snapToObjects="1">
      <p:cViewPr>
        <p:scale>
          <a:sx n="93" d="100"/>
          <a:sy n="93"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54564-14BF-6B4A-8831-4FC877193796}" type="doc">
      <dgm:prSet loTypeId="urn:microsoft.com/office/officeart/2005/8/layout/process1" loCatId="" qsTypeId="urn:microsoft.com/office/officeart/2005/8/quickstyle/simple4" qsCatId="simple" csTypeId="urn:microsoft.com/office/officeart/2005/8/colors/accent1_2" csCatId="accent1" phldr="1"/>
      <dgm:spPr/>
    </dgm:pt>
    <dgm:pt modelId="{79D8F55F-4EEA-1240-96B3-1F82B1EBB8B0}">
      <dgm:prSet phldrT="[Text]"/>
      <dgm:spPr/>
      <dgm:t>
        <a:bodyPr/>
        <a:lstStyle/>
        <a:p>
          <a:pPr lvl="0" algn="ctr" defTabSz="800100">
            <a:lnSpc>
              <a:spcPct val="90000"/>
            </a:lnSpc>
            <a:spcBef>
              <a:spcPct val="0"/>
            </a:spcBef>
            <a:spcAft>
              <a:spcPct val="35000"/>
            </a:spcAft>
          </a:pPr>
          <a:r>
            <a:rPr lang="en-US" b="1" i="1" dirty="0" smtClean="0"/>
            <a:t>Step 1</a:t>
          </a:r>
        </a:p>
        <a:p>
          <a:pPr lvl="0" algn="ctr" defTabSz="800100">
            <a:lnSpc>
              <a:spcPct val="90000"/>
            </a:lnSpc>
            <a:spcBef>
              <a:spcPct val="0"/>
            </a:spcBef>
            <a:spcAft>
              <a:spcPct val="35000"/>
            </a:spcAft>
          </a:pPr>
          <a:r>
            <a:rPr lang="en-US" b="1" i="1" dirty="0" smtClean="0"/>
            <a:t>Oil Secretion</a:t>
          </a:r>
          <a:endParaRPr lang="en-US" b="1" i="1" dirty="0"/>
        </a:p>
      </dgm:t>
    </dgm:pt>
    <dgm:pt modelId="{99767453-C44C-6E49-8B96-D359AE812B29}" type="parTrans" cxnId="{F12C0EC8-F958-B441-A93A-BDFBD3AC58FE}">
      <dgm:prSet/>
      <dgm:spPr/>
      <dgm:t>
        <a:bodyPr/>
        <a:lstStyle/>
        <a:p>
          <a:endParaRPr lang="en-US"/>
        </a:p>
      </dgm:t>
    </dgm:pt>
    <dgm:pt modelId="{59EAEA2A-8235-214E-90E0-9E021EF11684}" type="sibTrans" cxnId="{F12C0EC8-F958-B441-A93A-BDFBD3AC58FE}">
      <dgm:prSet/>
      <dgm:spPr/>
      <dgm:t>
        <a:bodyPr/>
        <a:lstStyle/>
        <a:p>
          <a:endParaRPr lang="en-US"/>
        </a:p>
      </dgm:t>
    </dgm:pt>
    <dgm:pt modelId="{3A3339D7-CF59-A44C-98DD-B3FF38C7E04A}">
      <dgm:prSet phldrT="[Text]"/>
      <dgm:spPr/>
      <dgm:t>
        <a:bodyPr/>
        <a:lstStyle/>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dirty="0"/>
        </a:p>
      </dgm:t>
    </dgm:pt>
    <dgm:pt modelId="{E1322EC9-4918-C749-A29A-0953ACC4EDAA}" type="parTrans" cxnId="{8EEBD39B-1923-3249-B239-22ED122F116D}">
      <dgm:prSet/>
      <dgm:spPr/>
      <dgm:t>
        <a:bodyPr/>
        <a:lstStyle/>
        <a:p>
          <a:endParaRPr lang="en-US"/>
        </a:p>
      </dgm:t>
    </dgm:pt>
    <dgm:pt modelId="{BB0AC98E-4719-914F-AF92-65955143B618}" type="sibTrans" cxnId="{8EEBD39B-1923-3249-B239-22ED122F116D}">
      <dgm:prSet/>
      <dgm:spPr/>
      <dgm:t>
        <a:bodyPr/>
        <a:lstStyle/>
        <a:p>
          <a:endParaRPr lang="en-US"/>
        </a:p>
      </dgm:t>
    </dgm:pt>
    <dgm:pt modelId="{8A419C0D-D99B-054E-8D17-A5C505859FA3}">
      <dgm:prSet phldrT="[Text]"/>
      <dgm:spPr/>
      <dgm:t>
        <a:bodyPr/>
        <a:lstStyle/>
        <a:p>
          <a:pPr algn="ctr"/>
          <a:r>
            <a:rPr lang="en-US" b="1" i="1" dirty="0" smtClean="0"/>
            <a:t>Step 2</a:t>
          </a:r>
        </a:p>
        <a:p>
          <a:pPr algn="ctr"/>
          <a:r>
            <a:rPr lang="en-US" b="1" i="1" dirty="0" smtClean="0"/>
            <a:t>Follicle Blocked</a:t>
          </a:r>
          <a:endParaRPr lang="en-US" b="1" i="1" dirty="0"/>
        </a:p>
      </dgm:t>
    </dgm:pt>
    <dgm:pt modelId="{DB35F328-3559-A242-A666-6D725A334AAD}" type="parTrans" cxnId="{36C39240-F3E3-404E-88D3-85EFAC0C9741}">
      <dgm:prSet/>
      <dgm:spPr/>
      <dgm:t>
        <a:bodyPr/>
        <a:lstStyle/>
        <a:p>
          <a:endParaRPr lang="en-US"/>
        </a:p>
      </dgm:t>
    </dgm:pt>
    <dgm:pt modelId="{094EA288-45CB-794A-B778-161AC2745B6A}" type="sibTrans" cxnId="{36C39240-F3E3-404E-88D3-85EFAC0C9741}">
      <dgm:prSet/>
      <dgm:spPr/>
      <dgm:t>
        <a:bodyPr/>
        <a:lstStyle/>
        <a:p>
          <a:endParaRPr lang="en-US"/>
        </a:p>
      </dgm:t>
    </dgm:pt>
    <dgm:pt modelId="{986B582B-3337-4F41-98E3-C31CB4F7CA8D}">
      <dgm:prSet/>
      <dgm:spPr/>
      <dgm:t>
        <a:bodyPr/>
        <a:lstStyle/>
        <a:p>
          <a:r>
            <a:rPr lang="en-US" b="1" i="1" dirty="0" smtClean="0"/>
            <a:t>Step 3</a:t>
          </a:r>
        </a:p>
        <a:p>
          <a:r>
            <a:rPr lang="en-US" b="1" i="1" dirty="0" smtClean="0"/>
            <a:t>Bacteria Proliferation</a:t>
          </a:r>
          <a:endParaRPr lang="en-US" b="1" i="1" dirty="0"/>
        </a:p>
      </dgm:t>
    </dgm:pt>
    <dgm:pt modelId="{D8EA5282-113E-B54F-BDA1-6D734E90B036}" type="parTrans" cxnId="{8E9D8A5A-2313-0945-BE80-F9AB108467FC}">
      <dgm:prSet/>
      <dgm:spPr/>
      <dgm:t>
        <a:bodyPr/>
        <a:lstStyle/>
        <a:p>
          <a:endParaRPr lang="en-US"/>
        </a:p>
      </dgm:t>
    </dgm:pt>
    <dgm:pt modelId="{33A69CEE-B817-E54F-A877-A66019112805}" type="sibTrans" cxnId="{8E9D8A5A-2313-0945-BE80-F9AB108467FC}">
      <dgm:prSet/>
      <dgm:spPr/>
      <dgm:t>
        <a:bodyPr/>
        <a:lstStyle/>
        <a:p>
          <a:endParaRPr lang="en-US"/>
        </a:p>
      </dgm:t>
    </dgm:pt>
    <dgm:pt modelId="{3BC076DF-FFEE-124C-B2CD-30CC9AFB1AB5}">
      <dgm:prSet/>
      <dgm:spPr/>
      <dgm:t>
        <a:bodyPr/>
        <a:lstStyle/>
        <a:p>
          <a:r>
            <a:rPr lang="en-US" b="1" i="1" dirty="0" smtClean="0"/>
            <a:t>Step 4</a:t>
          </a:r>
        </a:p>
        <a:p>
          <a:r>
            <a:rPr lang="en-US" b="1" i="1" dirty="0" smtClean="0"/>
            <a:t>Inflammation</a:t>
          </a:r>
          <a:endParaRPr lang="en-US" b="1" i="1" dirty="0"/>
        </a:p>
      </dgm:t>
    </dgm:pt>
    <dgm:pt modelId="{9C8A076C-F3EC-A541-B4DF-672DFD2CA35C}" type="parTrans" cxnId="{F2DD69A7-1EA8-5047-82AA-E69382AD5F0B}">
      <dgm:prSet/>
      <dgm:spPr/>
      <dgm:t>
        <a:bodyPr/>
        <a:lstStyle/>
        <a:p>
          <a:endParaRPr lang="en-US"/>
        </a:p>
      </dgm:t>
    </dgm:pt>
    <dgm:pt modelId="{57722ADB-62B7-D046-ADD1-2A1A9D5CC221}" type="sibTrans" cxnId="{F2DD69A7-1EA8-5047-82AA-E69382AD5F0B}">
      <dgm:prSet/>
      <dgm:spPr/>
      <dgm:t>
        <a:bodyPr/>
        <a:lstStyle/>
        <a:p>
          <a:endParaRPr lang="en-US"/>
        </a:p>
      </dgm:t>
    </dgm:pt>
    <dgm:pt modelId="{7153B5E0-38BB-C74A-8C60-5B2DABF9C90C}">
      <dgm:prSet/>
      <dgm:spPr/>
      <dgm:t>
        <a:bodyPr/>
        <a:lstStyle/>
        <a:p>
          <a:r>
            <a:rPr lang="en-US" b="1" i="1" dirty="0" smtClean="0"/>
            <a:t>Step 5</a:t>
          </a:r>
        </a:p>
        <a:p>
          <a:r>
            <a:rPr lang="en-US" b="1" i="1" dirty="0" smtClean="0"/>
            <a:t>Acne Scar</a:t>
          </a:r>
          <a:endParaRPr lang="en-US" b="1" i="1" dirty="0"/>
        </a:p>
      </dgm:t>
    </dgm:pt>
    <dgm:pt modelId="{F5CD241A-B448-2347-A02F-17BE17F3CFC4}" type="parTrans" cxnId="{FCA9DBE6-6C35-1D47-B7D6-5B2B23E7B62F}">
      <dgm:prSet/>
      <dgm:spPr/>
      <dgm:t>
        <a:bodyPr/>
        <a:lstStyle/>
        <a:p>
          <a:endParaRPr lang="en-US"/>
        </a:p>
      </dgm:t>
    </dgm:pt>
    <dgm:pt modelId="{7D529670-C980-B548-B55E-70851C90ACD2}" type="sibTrans" cxnId="{FCA9DBE6-6C35-1D47-B7D6-5B2B23E7B62F}">
      <dgm:prSet/>
      <dgm:spPr/>
      <dgm:t>
        <a:bodyPr/>
        <a:lstStyle/>
        <a:p>
          <a:endParaRPr lang="en-US"/>
        </a:p>
      </dgm:t>
    </dgm:pt>
    <dgm:pt modelId="{4FF0AE69-75DC-4049-A4B8-2BE741229D05}" type="pres">
      <dgm:prSet presAssocID="{71D54564-14BF-6B4A-8831-4FC877193796}" presName="Name0" presStyleCnt="0">
        <dgm:presLayoutVars>
          <dgm:dir/>
          <dgm:resizeHandles val="exact"/>
        </dgm:presLayoutVars>
      </dgm:prSet>
      <dgm:spPr/>
    </dgm:pt>
    <dgm:pt modelId="{17093A5B-D37F-954B-B0E1-6BC91B84A6D2}" type="pres">
      <dgm:prSet presAssocID="{79D8F55F-4EEA-1240-96B3-1F82B1EBB8B0}" presName="node" presStyleLbl="node1" presStyleIdx="0" presStyleCnt="5">
        <dgm:presLayoutVars>
          <dgm:bulletEnabled val="1"/>
        </dgm:presLayoutVars>
      </dgm:prSet>
      <dgm:spPr/>
      <dgm:t>
        <a:bodyPr/>
        <a:lstStyle/>
        <a:p>
          <a:endParaRPr lang="en-US"/>
        </a:p>
      </dgm:t>
    </dgm:pt>
    <dgm:pt modelId="{7E94CF4A-D826-354A-A856-73ACEA0447F0}" type="pres">
      <dgm:prSet presAssocID="{59EAEA2A-8235-214E-90E0-9E021EF11684}" presName="sibTrans" presStyleLbl="sibTrans2D1" presStyleIdx="0" presStyleCnt="4"/>
      <dgm:spPr/>
      <dgm:t>
        <a:bodyPr/>
        <a:lstStyle/>
        <a:p>
          <a:endParaRPr lang="en-US"/>
        </a:p>
      </dgm:t>
    </dgm:pt>
    <dgm:pt modelId="{238FB791-1EAC-BE40-84CE-664288EE6571}" type="pres">
      <dgm:prSet presAssocID="{59EAEA2A-8235-214E-90E0-9E021EF11684}" presName="connectorText" presStyleLbl="sibTrans2D1" presStyleIdx="0" presStyleCnt="4"/>
      <dgm:spPr/>
      <dgm:t>
        <a:bodyPr/>
        <a:lstStyle/>
        <a:p>
          <a:endParaRPr lang="en-US"/>
        </a:p>
      </dgm:t>
    </dgm:pt>
    <dgm:pt modelId="{64D827AC-7F42-924B-BA98-FC76E91302C5}" type="pres">
      <dgm:prSet presAssocID="{8A419C0D-D99B-054E-8D17-A5C505859FA3}" presName="node" presStyleLbl="node1" presStyleIdx="1" presStyleCnt="5">
        <dgm:presLayoutVars>
          <dgm:bulletEnabled val="1"/>
        </dgm:presLayoutVars>
      </dgm:prSet>
      <dgm:spPr/>
      <dgm:t>
        <a:bodyPr/>
        <a:lstStyle/>
        <a:p>
          <a:endParaRPr lang="en-US"/>
        </a:p>
      </dgm:t>
    </dgm:pt>
    <dgm:pt modelId="{5DCB62E5-FBA1-1847-A835-C63B3BF717FC}" type="pres">
      <dgm:prSet presAssocID="{094EA288-45CB-794A-B778-161AC2745B6A}" presName="sibTrans" presStyleLbl="sibTrans2D1" presStyleIdx="1" presStyleCnt="4"/>
      <dgm:spPr/>
      <dgm:t>
        <a:bodyPr/>
        <a:lstStyle/>
        <a:p>
          <a:endParaRPr lang="en-US"/>
        </a:p>
      </dgm:t>
    </dgm:pt>
    <dgm:pt modelId="{1BC9A31A-9F82-694F-8E7B-A998D07C2731}" type="pres">
      <dgm:prSet presAssocID="{094EA288-45CB-794A-B778-161AC2745B6A}" presName="connectorText" presStyleLbl="sibTrans2D1" presStyleIdx="1" presStyleCnt="4"/>
      <dgm:spPr/>
      <dgm:t>
        <a:bodyPr/>
        <a:lstStyle/>
        <a:p>
          <a:endParaRPr lang="en-US"/>
        </a:p>
      </dgm:t>
    </dgm:pt>
    <dgm:pt modelId="{AD359C73-20F2-AE47-80F1-5BFCD4D0C6B8}" type="pres">
      <dgm:prSet presAssocID="{986B582B-3337-4F41-98E3-C31CB4F7CA8D}" presName="node" presStyleLbl="node1" presStyleIdx="2" presStyleCnt="5">
        <dgm:presLayoutVars>
          <dgm:bulletEnabled val="1"/>
        </dgm:presLayoutVars>
      </dgm:prSet>
      <dgm:spPr/>
      <dgm:t>
        <a:bodyPr/>
        <a:lstStyle/>
        <a:p>
          <a:endParaRPr lang="en-US"/>
        </a:p>
      </dgm:t>
    </dgm:pt>
    <dgm:pt modelId="{4DEB0649-1FFE-7840-B60B-69B8105B9FD2}" type="pres">
      <dgm:prSet presAssocID="{33A69CEE-B817-E54F-A877-A66019112805}" presName="sibTrans" presStyleLbl="sibTrans2D1" presStyleIdx="2" presStyleCnt="4"/>
      <dgm:spPr/>
      <dgm:t>
        <a:bodyPr/>
        <a:lstStyle/>
        <a:p>
          <a:endParaRPr lang="en-US"/>
        </a:p>
      </dgm:t>
    </dgm:pt>
    <dgm:pt modelId="{C6CF1401-FA06-0C46-BFCB-95E39D29F0AD}" type="pres">
      <dgm:prSet presAssocID="{33A69CEE-B817-E54F-A877-A66019112805}" presName="connectorText" presStyleLbl="sibTrans2D1" presStyleIdx="2" presStyleCnt="4"/>
      <dgm:spPr/>
      <dgm:t>
        <a:bodyPr/>
        <a:lstStyle/>
        <a:p>
          <a:endParaRPr lang="en-US"/>
        </a:p>
      </dgm:t>
    </dgm:pt>
    <dgm:pt modelId="{6C3A1318-0369-D44B-BBC6-DA428237AA1A}" type="pres">
      <dgm:prSet presAssocID="{3BC076DF-FFEE-124C-B2CD-30CC9AFB1AB5}" presName="node" presStyleLbl="node1" presStyleIdx="3" presStyleCnt="5">
        <dgm:presLayoutVars>
          <dgm:bulletEnabled val="1"/>
        </dgm:presLayoutVars>
      </dgm:prSet>
      <dgm:spPr/>
      <dgm:t>
        <a:bodyPr/>
        <a:lstStyle/>
        <a:p>
          <a:endParaRPr lang="en-US"/>
        </a:p>
      </dgm:t>
    </dgm:pt>
    <dgm:pt modelId="{9C508E80-556F-7E4D-A356-B533351128BD}" type="pres">
      <dgm:prSet presAssocID="{57722ADB-62B7-D046-ADD1-2A1A9D5CC221}" presName="sibTrans" presStyleLbl="sibTrans2D1" presStyleIdx="3" presStyleCnt="4"/>
      <dgm:spPr/>
      <dgm:t>
        <a:bodyPr/>
        <a:lstStyle/>
        <a:p>
          <a:endParaRPr lang="en-US"/>
        </a:p>
      </dgm:t>
    </dgm:pt>
    <dgm:pt modelId="{F6C9AF10-7AA5-4743-BF5E-4B404EFD9969}" type="pres">
      <dgm:prSet presAssocID="{57722ADB-62B7-D046-ADD1-2A1A9D5CC221}" presName="connectorText" presStyleLbl="sibTrans2D1" presStyleIdx="3" presStyleCnt="4"/>
      <dgm:spPr/>
      <dgm:t>
        <a:bodyPr/>
        <a:lstStyle/>
        <a:p>
          <a:endParaRPr lang="en-US"/>
        </a:p>
      </dgm:t>
    </dgm:pt>
    <dgm:pt modelId="{01D63A05-2666-3846-855E-26CAF3FB7589}" type="pres">
      <dgm:prSet presAssocID="{7153B5E0-38BB-C74A-8C60-5B2DABF9C90C}" presName="node" presStyleLbl="node1" presStyleIdx="4" presStyleCnt="5">
        <dgm:presLayoutVars>
          <dgm:bulletEnabled val="1"/>
        </dgm:presLayoutVars>
      </dgm:prSet>
      <dgm:spPr/>
      <dgm:t>
        <a:bodyPr/>
        <a:lstStyle/>
        <a:p>
          <a:endParaRPr lang="en-US"/>
        </a:p>
      </dgm:t>
    </dgm:pt>
  </dgm:ptLst>
  <dgm:cxnLst>
    <dgm:cxn modelId="{FCA9DBE6-6C35-1D47-B7D6-5B2B23E7B62F}" srcId="{71D54564-14BF-6B4A-8831-4FC877193796}" destId="{7153B5E0-38BB-C74A-8C60-5B2DABF9C90C}" srcOrd="4" destOrd="0" parTransId="{F5CD241A-B448-2347-A02F-17BE17F3CFC4}" sibTransId="{7D529670-C980-B548-B55E-70851C90ACD2}"/>
    <dgm:cxn modelId="{C6E484A3-067B-7A47-B662-9B156FD69DBB}" type="presOf" srcId="{3BC076DF-FFEE-124C-B2CD-30CC9AFB1AB5}" destId="{6C3A1318-0369-D44B-BBC6-DA428237AA1A}" srcOrd="0" destOrd="0" presId="urn:microsoft.com/office/officeart/2005/8/layout/process1"/>
    <dgm:cxn modelId="{97A90CD7-5DB8-C14A-A075-7B5561B66EDA}" type="presOf" srcId="{094EA288-45CB-794A-B778-161AC2745B6A}" destId="{5DCB62E5-FBA1-1847-A835-C63B3BF717FC}" srcOrd="0" destOrd="0" presId="urn:microsoft.com/office/officeart/2005/8/layout/process1"/>
    <dgm:cxn modelId="{C420057B-1D41-0445-9487-8F749C32B32E}" type="presOf" srcId="{8A419C0D-D99B-054E-8D17-A5C505859FA3}" destId="{64D827AC-7F42-924B-BA98-FC76E91302C5}" srcOrd="0" destOrd="0" presId="urn:microsoft.com/office/officeart/2005/8/layout/process1"/>
    <dgm:cxn modelId="{A0878875-357C-1F44-9987-F6D4490CE9A5}" type="presOf" srcId="{59EAEA2A-8235-214E-90E0-9E021EF11684}" destId="{238FB791-1EAC-BE40-84CE-664288EE6571}" srcOrd="1" destOrd="0" presId="urn:microsoft.com/office/officeart/2005/8/layout/process1"/>
    <dgm:cxn modelId="{8EEBD39B-1923-3249-B239-22ED122F116D}" srcId="{79D8F55F-4EEA-1240-96B3-1F82B1EBB8B0}" destId="{3A3339D7-CF59-A44C-98DD-B3FF38C7E04A}" srcOrd="0" destOrd="0" parTransId="{E1322EC9-4918-C749-A29A-0953ACC4EDAA}" sibTransId="{BB0AC98E-4719-914F-AF92-65955143B618}"/>
    <dgm:cxn modelId="{F12C0EC8-F958-B441-A93A-BDFBD3AC58FE}" srcId="{71D54564-14BF-6B4A-8831-4FC877193796}" destId="{79D8F55F-4EEA-1240-96B3-1F82B1EBB8B0}" srcOrd="0" destOrd="0" parTransId="{99767453-C44C-6E49-8B96-D359AE812B29}" sibTransId="{59EAEA2A-8235-214E-90E0-9E021EF11684}"/>
    <dgm:cxn modelId="{32B7A83F-D28D-524E-BBFA-C027CB9E49E5}" type="presOf" srcId="{7153B5E0-38BB-C74A-8C60-5B2DABF9C90C}" destId="{01D63A05-2666-3846-855E-26CAF3FB7589}" srcOrd="0" destOrd="0" presId="urn:microsoft.com/office/officeart/2005/8/layout/process1"/>
    <dgm:cxn modelId="{EA4FAC1A-74C7-F440-8FFB-C48534E7838A}" type="presOf" srcId="{33A69CEE-B817-E54F-A877-A66019112805}" destId="{4DEB0649-1FFE-7840-B60B-69B8105B9FD2}" srcOrd="0" destOrd="0" presId="urn:microsoft.com/office/officeart/2005/8/layout/process1"/>
    <dgm:cxn modelId="{AD34DBD7-1CC3-474F-BFB3-A2F958CB5C14}" type="presOf" srcId="{986B582B-3337-4F41-98E3-C31CB4F7CA8D}" destId="{AD359C73-20F2-AE47-80F1-5BFCD4D0C6B8}" srcOrd="0" destOrd="0" presId="urn:microsoft.com/office/officeart/2005/8/layout/process1"/>
    <dgm:cxn modelId="{F2DD69A7-1EA8-5047-82AA-E69382AD5F0B}" srcId="{71D54564-14BF-6B4A-8831-4FC877193796}" destId="{3BC076DF-FFEE-124C-B2CD-30CC9AFB1AB5}" srcOrd="3" destOrd="0" parTransId="{9C8A076C-F3EC-A541-B4DF-672DFD2CA35C}" sibTransId="{57722ADB-62B7-D046-ADD1-2A1A9D5CC221}"/>
    <dgm:cxn modelId="{C8827CEA-A975-024F-9B26-91CB997D887F}" type="presOf" srcId="{59EAEA2A-8235-214E-90E0-9E021EF11684}" destId="{7E94CF4A-D826-354A-A856-73ACEA0447F0}" srcOrd="0" destOrd="0" presId="urn:microsoft.com/office/officeart/2005/8/layout/process1"/>
    <dgm:cxn modelId="{0E52BD92-8BFA-FC46-AB59-AE1891664C5B}" type="presOf" srcId="{33A69CEE-B817-E54F-A877-A66019112805}" destId="{C6CF1401-FA06-0C46-BFCB-95E39D29F0AD}" srcOrd="1" destOrd="0" presId="urn:microsoft.com/office/officeart/2005/8/layout/process1"/>
    <dgm:cxn modelId="{17CAF643-440D-3F42-9D8C-49EA20B11576}" type="presOf" srcId="{57722ADB-62B7-D046-ADD1-2A1A9D5CC221}" destId="{F6C9AF10-7AA5-4743-BF5E-4B404EFD9969}" srcOrd="1" destOrd="0" presId="urn:microsoft.com/office/officeart/2005/8/layout/process1"/>
    <dgm:cxn modelId="{A4B38CD9-345A-5446-95B1-C74490E4E264}" type="presOf" srcId="{71D54564-14BF-6B4A-8831-4FC877193796}" destId="{4FF0AE69-75DC-4049-A4B8-2BE741229D05}" srcOrd="0" destOrd="0" presId="urn:microsoft.com/office/officeart/2005/8/layout/process1"/>
    <dgm:cxn modelId="{A236EFD5-57BF-C441-AA2F-908E0E4027FE}" type="presOf" srcId="{094EA288-45CB-794A-B778-161AC2745B6A}" destId="{1BC9A31A-9F82-694F-8E7B-A998D07C2731}" srcOrd="1" destOrd="0" presId="urn:microsoft.com/office/officeart/2005/8/layout/process1"/>
    <dgm:cxn modelId="{36C39240-F3E3-404E-88D3-85EFAC0C9741}" srcId="{71D54564-14BF-6B4A-8831-4FC877193796}" destId="{8A419C0D-D99B-054E-8D17-A5C505859FA3}" srcOrd="1" destOrd="0" parTransId="{DB35F328-3559-A242-A666-6D725A334AAD}" sibTransId="{094EA288-45CB-794A-B778-161AC2745B6A}"/>
    <dgm:cxn modelId="{B6E2EC9E-8621-C743-9C71-4E361411D8E6}" type="presOf" srcId="{57722ADB-62B7-D046-ADD1-2A1A9D5CC221}" destId="{9C508E80-556F-7E4D-A356-B533351128BD}" srcOrd="0" destOrd="0" presId="urn:microsoft.com/office/officeart/2005/8/layout/process1"/>
    <dgm:cxn modelId="{8E9D8A5A-2313-0945-BE80-F9AB108467FC}" srcId="{71D54564-14BF-6B4A-8831-4FC877193796}" destId="{986B582B-3337-4F41-98E3-C31CB4F7CA8D}" srcOrd="2" destOrd="0" parTransId="{D8EA5282-113E-B54F-BDA1-6D734E90B036}" sibTransId="{33A69CEE-B817-E54F-A877-A66019112805}"/>
    <dgm:cxn modelId="{237820F7-2B09-3A4C-B412-49DF8DCAA57F}" type="presOf" srcId="{79D8F55F-4EEA-1240-96B3-1F82B1EBB8B0}" destId="{17093A5B-D37F-954B-B0E1-6BC91B84A6D2}" srcOrd="0" destOrd="0" presId="urn:microsoft.com/office/officeart/2005/8/layout/process1"/>
    <dgm:cxn modelId="{645B7F80-D25A-6447-9F61-AB9826A9DB94}" type="presOf" srcId="{3A3339D7-CF59-A44C-98DD-B3FF38C7E04A}" destId="{17093A5B-D37F-954B-B0E1-6BC91B84A6D2}" srcOrd="0" destOrd="1" presId="urn:microsoft.com/office/officeart/2005/8/layout/process1"/>
    <dgm:cxn modelId="{C55BBCBF-51E2-424B-9470-A9EA81C713CA}" type="presParOf" srcId="{4FF0AE69-75DC-4049-A4B8-2BE741229D05}" destId="{17093A5B-D37F-954B-B0E1-6BC91B84A6D2}" srcOrd="0" destOrd="0" presId="urn:microsoft.com/office/officeart/2005/8/layout/process1"/>
    <dgm:cxn modelId="{46990BC2-2D9D-554F-8622-394E01654E5C}" type="presParOf" srcId="{4FF0AE69-75DC-4049-A4B8-2BE741229D05}" destId="{7E94CF4A-D826-354A-A856-73ACEA0447F0}" srcOrd="1" destOrd="0" presId="urn:microsoft.com/office/officeart/2005/8/layout/process1"/>
    <dgm:cxn modelId="{DB59ACA5-7111-C946-89FF-133AE490D1AC}" type="presParOf" srcId="{7E94CF4A-D826-354A-A856-73ACEA0447F0}" destId="{238FB791-1EAC-BE40-84CE-664288EE6571}" srcOrd="0" destOrd="0" presId="urn:microsoft.com/office/officeart/2005/8/layout/process1"/>
    <dgm:cxn modelId="{344377D6-CE1A-F842-B7DB-7FE105E88A73}" type="presParOf" srcId="{4FF0AE69-75DC-4049-A4B8-2BE741229D05}" destId="{64D827AC-7F42-924B-BA98-FC76E91302C5}" srcOrd="2" destOrd="0" presId="urn:microsoft.com/office/officeart/2005/8/layout/process1"/>
    <dgm:cxn modelId="{66765E57-2A8F-0541-8807-442C660F9C99}" type="presParOf" srcId="{4FF0AE69-75DC-4049-A4B8-2BE741229D05}" destId="{5DCB62E5-FBA1-1847-A835-C63B3BF717FC}" srcOrd="3" destOrd="0" presId="urn:microsoft.com/office/officeart/2005/8/layout/process1"/>
    <dgm:cxn modelId="{A8B460D5-39E3-ED4A-A251-6C9EA6D721E8}" type="presParOf" srcId="{5DCB62E5-FBA1-1847-A835-C63B3BF717FC}" destId="{1BC9A31A-9F82-694F-8E7B-A998D07C2731}" srcOrd="0" destOrd="0" presId="urn:microsoft.com/office/officeart/2005/8/layout/process1"/>
    <dgm:cxn modelId="{B69824DB-3F93-B949-B456-721D1E28F69D}" type="presParOf" srcId="{4FF0AE69-75DC-4049-A4B8-2BE741229D05}" destId="{AD359C73-20F2-AE47-80F1-5BFCD4D0C6B8}" srcOrd="4" destOrd="0" presId="urn:microsoft.com/office/officeart/2005/8/layout/process1"/>
    <dgm:cxn modelId="{7D6EB5DF-44E1-924F-89C8-E0E2F751787E}" type="presParOf" srcId="{4FF0AE69-75DC-4049-A4B8-2BE741229D05}" destId="{4DEB0649-1FFE-7840-B60B-69B8105B9FD2}" srcOrd="5" destOrd="0" presId="urn:microsoft.com/office/officeart/2005/8/layout/process1"/>
    <dgm:cxn modelId="{B8DD82F1-04D3-C94F-B3E7-318CE63A4415}" type="presParOf" srcId="{4DEB0649-1FFE-7840-B60B-69B8105B9FD2}" destId="{C6CF1401-FA06-0C46-BFCB-95E39D29F0AD}" srcOrd="0" destOrd="0" presId="urn:microsoft.com/office/officeart/2005/8/layout/process1"/>
    <dgm:cxn modelId="{9B4C48FC-5CB5-E244-9ACC-24C8A61AC03E}" type="presParOf" srcId="{4FF0AE69-75DC-4049-A4B8-2BE741229D05}" destId="{6C3A1318-0369-D44B-BBC6-DA428237AA1A}" srcOrd="6" destOrd="0" presId="urn:microsoft.com/office/officeart/2005/8/layout/process1"/>
    <dgm:cxn modelId="{45DB16B0-DE88-0E44-9D4A-2B163CCA5758}" type="presParOf" srcId="{4FF0AE69-75DC-4049-A4B8-2BE741229D05}" destId="{9C508E80-556F-7E4D-A356-B533351128BD}" srcOrd="7" destOrd="0" presId="urn:microsoft.com/office/officeart/2005/8/layout/process1"/>
    <dgm:cxn modelId="{082B16C5-104A-7947-ABF1-FB38ABF7DBA2}" type="presParOf" srcId="{9C508E80-556F-7E4D-A356-B533351128BD}" destId="{F6C9AF10-7AA5-4743-BF5E-4B404EFD9969}" srcOrd="0" destOrd="0" presId="urn:microsoft.com/office/officeart/2005/8/layout/process1"/>
    <dgm:cxn modelId="{F1053956-6686-CD48-9FC9-DEB285201C07}" type="presParOf" srcId="{4FF0AE69-75DC-4049-A4B8-2BE741229D05}" destId="{01D63A05-2666-3846-855E-26CAF3FB7589}"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93A5B-D37F-954B-B0E1-6BC91B84A6D2}">
      <dsp:nvSpPr>
        <dsp:cNvPr id="0" name=""/>
        <dsp:cNvSpPr/>
      </dsp:nvSpPr>
      <dsp:spPr>
        <a:xfrm>
          <a:off x="5783" y="2146268"/>
          <a:ext cx="1792844" cy="1126130"/>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i="1" kern="1200" dirty="0" smtClean="0"/>
            <a:t>Step 1</a:t>
          </a:r>
        </a:p>
        <a:p>
          <a:pPr lvl="0" algn="ctr" defTabSz="800100">
            <a:lnSpc>
              <a:spcPct val="90000"/>
            </a:lnSpc>
            <a:spcBef>
              <a:spcPct val="0"/>
            </a:spcBef>
            <a:spcAft>
              <a:spcPct val="35000"/>
            </a:spcAft>
          </a:pPr>
          <a:r>
            <a:rPr lang="en-US" sz="1800" b="1" i="1" kern="1200" dirty="0" smtClean="0"/>
            <a:t>Oil Secretion</a:t>
          </a:r>
          <a:endParaRPr lang="en-US" sz="1800" b="1" i="1" kern="1200" dirty="0"/>
        </a:p>
        <a:p>
          <a:pPr marL="114300" marR="0" lvl="1" indent="-114300" algn="l" defTabSz="622300" rtl="0" eaLnBrk="1" fontAlgn="auto" latinLnBrk="0" hangingPunct="1">
            <a:lnSpc>
              <a:spcPct val="90000"/>
            </a:lnSpc>
            <a:spcBef>
              <a:spcPct val="0"/>
            </a:spcBef>
            <a:spcAft>
              <a:spcPct val="15000"/>
            </a:spcAft>
            <a:buClrTx/>
            <a:buSzTx/>
            <a:buFontTx/>
            <a:buChar char="••"/>
            <a:tabLst/>
            <a:defRPr/>
          </a:pPr>
          <a:endParaRPr lang="en-US" sz="1400" kern="1200" dirty="0"/>
        </a:p>
      </dsp:txBody>
      <dsp:txXfrm>
        <a:off x="38766" y="2179251"/>
        <a:ext cx="1726878" cy="1060164"/>
      </dsp:txXfrm>
    </dsp:sp>
    <dsp:sp modelId="{7E94CF4A-D826-354A-A856-73ACEA0447F0}">
      <dsp:nvSpPr>
        <dsp:cNvPr id="0" name=""/>
        <dsp:cNvSpPr/>
      </dsp:nvSpPr>
      <dsp:spPr>
        <a:xfrm>
          <a:off x="1977911" y="2487020"/>
          <a:ext cx="380082" cy="444625"/>
        </a:xfrm>
        <a:prstGeom prst="rightArrow">
          <a:avLst>
            <a:gd name="adj1" fmla="val 60000"/>
            <a:gd name="adj2" fmla="val 50000"/>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77911" y="2575945"/>
        <a:ext cx="266057" cy="266775"/>
      </dsp:txXfrm>
    </dsp:sp>
    <dsp:sp modelId="{64D827AC-7F42-924B-BA98-FC76E91302C5}">
      <dsp:nvSpPr>
        <dsp:cNvPr id="0" name=""/>
        <dsp:cNvSpPr/>
      </dsp:nvSpPr>
      <dsp:spPr>
        <a:xfrm>
          <a:off x="2515765" y="2146268"/>
          <a:ext cx="1792844" cy="1126130"/>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smtClean="0"/>
            <a:t>Step 2</a:t>
          </a:r>
        </a:p>
        <a:p>
          <a:pPr lvl="0" algn="ctr" defTabSz="800100">
            <a:lnSpc>
              <a:spcPct val="90000"/>
            </a:lnSpc>
            <a:spcBef>
              <a:spcPct val="0"/>
            </a:spcBef>
            <a:spcAft>
              <a:spcPct val="35000"/>
            </a:spcAft>
          </a:pPr>
          <a:r>
            <a:rPr lang="en-US" sz="1800" b="1" i="1" kern="1200" dirty="0" smtClean="0"/>
            <a:t>Follicle Blocked</a:t>
          </a:r>
          <a:endParaRPr lang="en-US" sz="1800" b="1" i="1" kern="1200" dirty="0"/>
        </a:p>
      </dsp:txBody>
      <dsp:txXfrm>
        <a:off x="2548748" y="2179251"/>
        <a:ext cx="1726878" cy="1060164"/>
      </dsp:txXfrm>
    </dsp:sp>
    <dsp:sp modelId="{5DCB62E5-FBA1-1847-A835-C63B3BF717FC}">
      <dsp:nvSpPr>
        <dsp:cNvPr id="0" name=""/>
        <dsp:cNvSpPr/>
      </dsp:nvSpPr>
      <dsp:spPr>
        <a:xfrm>
          <a:off x="4487893" y="2487020"/>
          <a:ext cx="380082" cy="444625"/>
        </a:xfrm>
        <a:prstGeom prst="rightArrow">
          <a:avLst>
            <a:gd name="adj1" fmla="val 60000"/>
            <a:gd name="adj2" fmla="val 50000"/>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487893" y="2575945"/>
        <a:ext cx="266057" cy="266775"/>
      </dsp:txXfrm>
    </dsp:sp>
    <dsp:sp modelId="{AD359C73-20F2-AE47-80F1-5BFCD4D0C6B8}">
      <dsp:nvSpPr>
        <dsp:cNvPr id="0" name=""/>
        <dsp:cNvSpPr/>
      </dsp:nvSpPr>
      <dsp:spPr>
        <a:xfrm>
          <a:off x="5025746" y="2146268"/>
          <a:ext cx="1792844" cy="1126130"/>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smtClean="0"/>
            <a:t>Step 3</a:t>
          </a:r>
        </a:p>
        <a:p>
          <a:pPr lvl="0" algn="ctr" defTabSz="800100">
            <a:lnSpc>
              <a:spcPct val="90000"/>
            </a:lnSpc>
            <a:spcBef>
              <a:spcPct val="0"/>
            </a:spcBef>
            <a:spcAft>
              <a:spcPct val="35000"/>
            </a:spcAft>
          </a:pPr>
          <a:r>
            <a:rPr lang="en-US" sz="1800" b="1" i="1" kern="1200" dirty="0" smtClean="0"/>
            <a:t>Bacteria Proliferation</a:t>
          </a:r>
          <a:endParaRPr lang="en-US" sz="1800" b="1" i="1" kern="1200" dirty="0"/>
        </a:p>
      </dsp:txBody>
      <dsp:txXfrm>
        <a:off x="5058729" y="2179251"/>
        <a:ext cx="1726878" cy="1060164"/>
      </dsp:txXfrm>
    </dsp:sp>
    <dsp:sp modelId="{4DEB0649-1FFE-7840-B60B-69B8105B9FD2}">
      <dsp:nvSpPr>
        <dsp:cNvPr id="0" name=""/>
        <dsp:cNvSpPr/>
      </dsp:nvSpPr>
      <dsp:spPr>
        <a:xfrm>
          <a:off x="6997875" y="2487020"/>
          <a:ext cx="380082" cy="444625"/>
        </a:xfrm>
        <a:prstGeom prst="rightArrow">
          <a:avLst>
            <a:gd name="adj1" fmla="val 60000"/>
            <a:gd name="adj2" fmla="val 50000"/>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997875" y="2575945"/>
        <a:ext cx="266057" cy="266775"/>
      </dsp:txXfrm>
    </dsp:sp>
    <dsp:sp modelId="{6C3A1318-0369-D44B-BBC6-DA428237AA1A}">
      <dsp:nvSpPr>
        <dsp:cNvPr id="0" name=""/>
        <dsp:cNvSpPr/>
      </dsp:nvSpPr>
      <dsp:spPr>
        <a:xfrm>
          <a:off x="7535728" y="2146268"/>
          <a:ext cx="1792844" cy="1126130"/>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smtClean="0"/>
            <a:t>Step 4</a:t>
          </a:r>
        </a:p>
        <a:p>
          <a:pPr lvl="0" algn="ctr" defTabSz="800100">
            <a:lnSpc>
              <a:spcPct val="90000"/>
            </a:lnSpc>
            <a:spcBef>
              <a:spcPct val="0"/>
            </a:spcBef>
            <a:spcAft>
              <a:spcPct val="35000"/>
            </a:spcAft>
          </a:pPr>
          <a:r>
            <a:rPr lang="en-US" sz="1800" b="1" i="1" kern="1200" dirty="0" smtClean="0"/>
            <a:t>Inflammation</a:t>
          </a:r>
          <a:endParaRPr lang="en-US" sz="1800" b="1" i="1" kern="1200" dirty="0"/>
        </a:p>
      </dsp:txBody>
      <dsp:txXfrm>
        <a:off x="7568711" y="2179251"/>
        <a:ext cx="1726878" cy="1060164"/>
      </dsp:txXfrm>
    </dsp:sp>
    <dsp:sp modelId="{9C508E80-556F-7E4D-A356-B533351128BD}">
      <dsp:nvSpPr>
        <dsp:cNvPr id="0" name=""/>
        <dsp:cNvSpPr/>
      </dsp:nvSpPr>
      <dsp:spPr>
        <a:xfrm>
          <a:off x="9507857" y="2487020"/>
          <a:ext cx="380082" cy="444625"/>
        </a:xfrm>
        <a:prstGeom prst="rightArrow">
          <a:avLst>
            <a:gd name="adj1" fmla="val 60000"/>
            <a:gd name="adj2" fmla="val 50000"/>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9507857" y="2575945"/>
        <a:ext cx="266057" cy="266775"/>
      </dsp:txXfrm>
    </dsp:sp>
    <dsp:sp modelId="{01D63A05-2666-3846-855E-26CAF3FB7589}">
      <dsp:nvSpPr>
        <dsp:cNvPr id="0" name=""/>
        <dsp:cNvSpPr/>
      </dsp:nvSpPr>
      <dsp:spPr>
        <a:xfrm>
          <a:off x="10045710" y="2146268"/>
          <a:ext cx="1792844" cy="1126130"/>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smtClean="0"/>
            <a:t>Step 5</a:t>
          </a:r>
        </a:p>
        <a:p>
          <a:pPr lvl="0" algn="ctr" defTabSz="800100">
            <a:lnSpc>
              <a:spcPct val="90000"/>
            </a:lnSpc>
            <a:spcBef>
              <a:spcPct val="0"/>
            </a:spcBef>
            <a:spcAft>
              <a:spcPct val="35000"/>
            </a:spcAft>
          </a:pPr>
          <a:r>
            <a:rPr lang="en-US" sz="1800" b="1" i="1" kern="1200" dirty="0" smtClean="0"/>
            <a:t>Acne Scar</a:t>
          </a:r>
          <a:endParaRPr lang="en-US" sz="1800" b="1" i="1" kern="1200" dirty="0"/>
        </a:p>
      </dsp:txBody>
      <dsp:txXfrm>
        <a:off x="10078693" y="2179251"/>
        <a:ext cx="1726878" cy="10601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5A49E-8365-B540-AC38-EAC26662C36A}" type="datetimeFigureOut">
              <a:rPr lang="en-US" smtClean="0"/>
              <a:t>2/3/16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F9A40-AA75-8649-BD62-CA6F61F526F0}" type="slidenum">
              <a:rPr lang="en-US" smtClean="0"/>
              <a:t>‹#›</a:t>
            </a:fld>
            <a:endParaRPr lang="en-US"/>
          </a:p>
        </p:txBody>
      </p:sp>
    </p:spTree>
    <p:extLst>
      <p:ext uri="{BB962C8B-B14F-4D97-AF65-F5344CB8AC3E}">
        <p14:creationId xmlns:p14="http://schemas.microsoft.com/office/powerpoint/2010/main" val="29470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B5F9A40-AA75-8649-BD62-CA6F61F526F0}" type="slidenum">
              <a:rPr lang="en-US" smtClean="0"/>
              <a:t>1</a:t>
            </a:fld>
            <a:endParaRPr lang="en-US"/>
          </a:p>
        </p:txBody>
      </p:sp>
    </p:spTree>
    <p:extLst>
      <p:ext uri="{BB962C8B-B14F-4D97-AF65-F5344CB8AC3E}">
        <p14:creationId xmlns:p14="http://schemas.microsoft.com/office/powerpoint/2010/main" val="172695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B5F9A40-AA75-8649-BD62-CA6F61F526F0}" type="slidenum">
              <a:rPr lang="en-US" smtClean="0"/>
              <a:t>8</a:t>
            </a:fld>
            <a:endParaRPr lang="en-US"/>
          </a:p>
        </p:txBody>
      </p:sp>
    </p:spTree>
    <p:extLst>
      <p:ext uri="{BB962C8B-B14F-4D97-AF65-F5344CB8AC3E}">
        <p14:creationId xmlns:p14="http://schemas.microsoft.com/office/powerpoint/2010/main" val="115654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2/3/16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2/3/16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9087" y="2835295"/>
            <a:ext cx="7500937" cy="1197500"/>
          </a:xfrm>
        </p:spPr>
        <p:txBody>
          <a:bodyPr>
            <a:noAutofit/>
          </a:bodyPr>
          <a:lstStyle/>
          <a:p>
            <a:pPr algn="ctr"/>
            <a:r>
              <a:rPr lang="en-US" sz="5400" b="1" i="1" dirty="0" smtClean="0"/>
              <a:t>‘MIACARE’ </a:t>
            </a:r>
            <a:br>
              <a:rPr lang="en-US" sz="5400" b="1" i="1" dirty="0" smtClean="0"/>
            </a:br>
            <a:r>
              <a:rPr lang="en-US" sz="4000" b="1" i="1" cap="none" dirty="0" smtClean="0"/>
              <a:t>Acne Patch</a:t>
            </a:r>
            <a:endParaRPr lang="en-US" sz="4000" b="1" i="1" dirty="0"/>
          </a:p>
        </p:txBody>
      </p:sp>
      <p:pic>
        <p:nvPicPr>
          <p:cNvPr id="4" name="Picture Placeholder 4"/>
          <p:cNvPicPr>
            <a:picLocks noChangeAspect="1"/>
          </p:cNvPicPr>
          <p:nvPr/>
        </p:nvPicPr>
        <p:blipFill>
          <a:blip r:embed="rId3"/>
          <a:srcRect l="1753" r="1753"/>
          <a:stretch>
            <a:fillRect/>
          </a:stretch>
        </p:blipFill>
        <p:spPr>
          <a:xfrm>
            <a:off x="1603374" y="726357"/>
            <a:ext cx="3886200" cy="5415376"/>
          </a:xfrm>
          <a:prstGeom prst="rect">
            <a:avLst/>
          </a:prstGeom>
        </p:spPr>
      </p:pic>
      <p:sp>
        <p:nvSpPr>
          <p:cNvPr id="5" name="Subtitle 4"/>
          <p:cNvSpPr>
            <a:spLocks noGrp="1"/>
          </p:cNvSpPr>
          <p:nvPr>
            <p:ph type="subTitle" idx="1"/>
          </p:nvPr>
        </p:nvSpPr>
        <p:spPr>
          <a:xfrm>
            <a:off x="6850061" y="4032795"/>
            <a:ext cx="2058987" cy="865415"/>
          </a:xfrm>
        </p:spPr>
        <p:txBody>
          <a:bodyPr>
            <a:normAutofit/>
          </a:bodyPr>
          <a:lstStyle/>
          <a:p>
            <a:pPr algn="ctr"/>
            <a:r>
              <a:rPr lang="en-US" sz="3600" b="1" i="1" dirty="0" smtClean="0">
                <a:latin typeface="Chalkboard SE" charset="0"/>
                <a:ea typeface="Chalkboard SE" charset="0"/>
                <a:cs typeface="Chalkboard SE" charset="0"/>
              </a:rPr>
              <a:t>BENQ</a:t>
            </a:r>
            <a:endParaRPr lang="en-US" sz="3600" b="1" i="1" dirty="0">
              <a:latin typeface="Chalkboard SE" charset="0"/>
              <a:ea typeface="Chalkboard SE" charset="0"/>
              <a:cs typeface="Chalkboard SE" charset="0"/>
            </a:endParaRPr>
          </a:p>
        </p:txBody>
      </p:sp>
    </p:spTree>
    <p:extLst>
      <p:ext uri="{BB962C8B-B14F-4D97-AF65-F5344CB8AC3E}">
        <p14:creationId xmlns:p14="http://schemas.microsoft.com/office/powerpoint/2010/main" val="18042893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7" y="0"/>
            <a:ext cx="10131426" cy="1456267"/>
          </a:xfrm>
        </p:spPr>
        <p:txBody>
          <a:bodyPr>
            <a:normAutofit/>
          </a:bodyPr>
          <a:lstStyle/>
          <a:p>
            <a:r>
              <a:rPr lang="en-US" sz="5400" b="1" i="1" u="sng" dirty="0" smtClean="0"/>
              <a:t>USE OF ACNE PATCH</a:t>
            </a:r>
            <a:endParaRPr lang="en-US" sz="5400" b="1" i="1" u="sng" dirty="0"/>
          </a:p>
        </p:txBody>
      </p:sp>
      <p:sp>
        <p:nvSpPr>
          <p:cNvPr id="3" name="Content Placeholder 2"/>
          <p:cNvSpPr>
            <a:spLocks noGrp="1"/>
          </p:cNvSpPr>
          <p:nvPr>
            <p:ph idx="1"/>
          </p:nvPr>
        </p:nvSpPr>
        <p:spPr>
          <a:xfrm>
            <a:off x="200027" y="1928813"/>
            <a:ext cx="10131425" cy="2771775"/>
          </a:xfrm>
        </p:spPr>
        <p:txBody>
          <a:bodyPr>
            <a:noAutofit/>
          </a:bodyPr>
          <a:lstStyle/>
          <a:p>
            <a:pPr marL="0" indent="0">
              <a:buNone/>
            </a:pPr>
            <a:endParaRPr lang="en-US" sz="4000" dirty="0" smtClean="0"/>
          </a:p>
          <a:p>
            <a:pPr marL="0" indent="0">
              <a:buNone/>
            </a:pPr>
            <a:endParaRPr lang="en-US" sz="4000" dirty="0"/>
          </a:p>
          <a:p>
            <a:pPr marL="0" indent="0">
              <a:buNone/>
            </a:pPr>
            <a:r>
              <a:rPr lang="en-US" sz="4000" dirty="0" smtClean="0"/>
              <a:t>The </a:t>
            </a:r>
            <a:r>
              <a:rPr lang="en-US" sz="4000" dirty="0"/>
              <a:t>use of acne patch (Hydrocolloid dressing</a:t>
            </a:r>
            <a:r>
              <a:rPr lang="en-US" sz="4000" dirty="0" smtClean="0"/>
              <a:t>):</a:t>
            </a:r>
          </a:p>
          <a:p>
            <a:pPr marL="0" indent="0">
              <a:buNone/>
            </a:pPr>
            <a:endParaRPr lang="en-US" sz="4000" dirty="0"/>
          </a:p>
          <a:p>
            <a:pPr marL="0" indent="0">
              <a:buNone/>
            </a:pPr>
            <a:r>
              <a:rPr lang="en-US" sz="4000" dirty="0" smtClean="0"/>
              <a:t>1. Acne</a:t>
            </a:r>
          </a:p>
          <a:p>
            <a:pPr marL="0" indent="0">
              <a:buNone/>
            </a:pPr>
            <a:r>
              <a:rPr lang="en-US" sz="4000" dirty="0"/>
              <a:t/>
            </a:r>
            <a:br>
              <a:rPr lang="en-US" sz="4000" dirty="0"/>
            </a:br>
            <a:r>
              <a:rPr lang="en-US" sz="4000" dirty="0"/>
              <a:t>2. The minor plastic surgery wound </a:t>
            </a:r>
          </a:p>
          <a:p>
            <a:endParaRPr lang="en-US" sz="4000" dirty="0"/>
          </a:p>
        </p:txBody>
      </p:sp>
    </p:spTree>
    <p:extLst>
      <p:ext uri="{BB962C8B-B14F-4D97-AF65-F5344CB8AC3E}">
        <p14:creationId xmlns:p14="http://schemas.microsoft.com/office/powerpoint/2010/main" val="5726603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873124" y="1563688"/>
            <a:ext cx="4384675" cy="3777694"/>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779826" y="1563688"/>
            <a:ext cx="4394202" cy="3739594"/>
          </a:xfrm>
          <a:prstGeom prst="rect">
            <a:avLst/>
          </a:prstGeom>
          <a:noFill/>
          <a:ln>
            <a:noFill/>
          </a:ln>
        </p:spPr>
      </p:pic>
      <p:sp>
        <p:nvSpPr>
          <p:cNvPr id="6" name="TextBox 5"/>
          <p:cNvSpPr txBox="1"/>
          <p:nvPr/>
        </p:nvSpPr>
        <p:spPr>
          <a:xfrm>
            <a:off x="873124" y="5473272"/>
            <a:ext cx="4384675" cy="461665"/>
          </a:xfrm>
          <a:prstGeom prst="rect">
            <a:avLst/>
          </a:prstGeom>
          <a:noFill/>
        </p:spPr>
        <p:txBody>
          <a:bodyPr wrap="square" rtlCol="0">
            <a:spAutoFit/>
          </a:bodyPr>
          <a:lstStyle/>
          <a:p>
            <a:r>
              <a:rPr lang="en-US" sz="2400" b="1" dirty="0" smtClean="0"/>
              <a:t>1. Before laser </a:t>
            </a:r>
            <a:r>
              <a:rPr lang="en-US" sz="2400" b="1" dirty="0"/>
              <a:t>t</a:t>
            </a:r>
            <a:r>
              <a:rPr lang="en-US" sz="2400" b="1" dirty="0" smtClean="0"/>
              <a:t>reatment</a:t>
            </a:r>
            <a:endParaRPr lang="en-US" sz="2400" b="1" dirty="0"/>
          </a:p>
        </p:txBody>
      </p:sp>
      <p:sp>
        <p:nvSpPr>
          <p:cNvPr id="7" name="TextBox 6"/>
          <p:cNvSpPr txBox="1"/>
          <p:nvPr/>
        </p:nvSpPr>
        <p:spPr>
          <a:xfrm>
            <a:off x="6779826" y="5450321"/>
            <a:ext cx="4825232" cy="461665"/>
          </a:xfrm>
          <a:prstGeom prst="rect">
            <a:avLst/>
          </a:prstGeom>
          <a:noFill/>
        </p:spPr>
        <p:txBody>
          <a:bodyPr wrap="none" rtlCol="0">
            <a:spAutoFit/>
          </a:bodyPr>
          <a:lstStyle/>
          <a:p>
            <a:r>
              <a:rPr lang="en-US" sz="2400" b="1" dirty="0" smtClean="0"/>
              <a:t>2. Five wounds after laser treatment</a:t>
            </a:r>
            <a:endParaRPr lang="en-US" sz="2400" b="1" dirty="0"/>
          </a:p>
        </p:txBody>
      </p:sp>
    </p:spTree>
    <p:extLst>
      <p:ext uri="{BB962C8B-B14F-4D97-AF65-F5344CB8AC3E}">
        <p14:creationId xmlns:p14="http://schemas.microsoft.com/office/powerpoint/2010/main" val="168792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130584" y="434975"/>
            <a:ext cx="3686175" cy="3028950"/>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903605" y="2961480"/>
            <a:ext cx="2739708" cy="2220913"/>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7554912" y="434975"/>
            <a:ext cx="3689350" cy="3022600"/>
          </a:xfrm>
          <a:prstGeom prst="rect">
            <a:avLst/>
          </a:prstGeom>
          <a:noFill/>
          <a:ln>
            <a:noFill/>
          </a:ln>
        </p:spPr>
      </p:pic>
      <p:sp>
        <p:nvSpPr>
          <p:cNvPr id="5" name="TextBox 4"/>
          <p:cNvSpPr txBox="1"/>
          <p:nvPr/>
        </p:nvSpPr>
        <p:spPr>
          <a:xfrm>
            <a:off x="903605" y="5328710"/>
            <a:ext cx="4639944" cy="1323439"/>
          </a:xfrm>
          <a:prstGeom prst="rect">
            <a:avLst/>
          </a:prstGeom>
          <a:noFill/>
        </p:spPr>
        <p:txBody>
          <a:bodyPr wrap="square" rtlCol="0">
            <a:spAutoFit/>
          </a:bodyPr>
          <a:lstStyle/>
          <a:p>
            <a:r>
              <a:rPr lang="en-US" dirty="0" smtClean="0"/>
              <a:t>3. </a:t>
            </a:r>
            <a:r>
              <a:rPr lang="en-US" sz="2000" b="1" dirty="0" smtClean="0"/>
              <a:t>Three </a:t>
            </a:r>
            <a:r>
              <a:rPr lang="en-US" sz="2000" b="1" dirty="0"/>
              <a:t>wounds in upper side is covered with </a:t>
            </a:r>
            <a:r>
              <a:rPr lang="en-US" sz="2000" b="1" dirty="0" err="1"/>
              <a:t>Anscare</a:t>
            </a:r>
            <a:r>
              <a:rPr lang="en-US" sz="2000" b="1" dirty="0"/>
              <a:t> Hydrocolloid dressing</a:t>
            </a:r>
            <a:r>
              <a:rPr lang="en-US" sz="2000" b="1" dirty="0" smtClean="0"/>
              <a:t>. The </a:t>
            </a:r>
            <a:r>
              <a:rPr lang="en-US" sz="2000" b="1" dirty="0"/>
              <a:t>two wounds in lower side has </a:t>
            </a:r>
            <a:r>
              <a:rPr lang="en-US" sz="2000" b="1" dirty="0" smtClean="0"/>
              <a:t>no dressing </a:t>
            </a:r>
            <a:r>
              <a:rPr lang="en-US" sz="2000" b="1" dirty="0"/>
              <a:t>covering, which regards as control </a:t>
            </a:r>
          </a:p>
        </p:txBody>
      </p:sp>
      <p:sp>
        <p:nvSpPr>
          <p:cNvPr id="6" name="TextBox 5"/>
          <p:cNvSpPr txBox="1"/>
          <p:nvPr/>
        </p:nvSpPr>
        <p:spPr>
          <a:xfrm>
            <a:off x="8780539" y="3577230"/>
            <a:ext cx="1238096" cy="461665"/>
          </a:xfrm>
          <a:prstGeom prst="rect">
            <a:avLst/>
          </a:prstGeom>
          <a:noFill/>
        </p:spPr>
        <p:txBody>
          <a:bodyPr wrap="none" rtlCol="0">
            <a:spAutoFit/>
          </a:bodyPr>
          <a:lstStyle/>
          <a:p>
            <a:pPr algn="ctr"/>
            <a:r>
              <a:rPr lang="en-US" sz="2400" b="1" dirty="0" smtClean="0"/>
              <a:t>(1</a:t>
            </a:r>
            <a:r>
              <a:rPr lang="en-US" sz="2400" b="1" baseline="30000" dirty="0" smtClean="0"/>
              <a:t>st</a:t>
            </a:r>
            <a:r>
              <a:rPr lang="en-US" sz="2400" b="1" dirty="0" smtClean="0"/>
              <a:t> Day)</a:t>
            </a:r>
            <a:endParaRPr lang="en-US" sz="2400" b="1" dirty="0"/>
          </a:p>
        </p:txBody>
      </p:sp>
      <p:sp>
        <p:nvSpPr>
          <p:cNvPr id="7" name="TextBox 6"/>
          <p:cNvSpPr txBox="1"/>
          <p:nvPr/>
        </p:nvSpPr>
        <p:spPr>
          <a:xfrm>
            <a:off x="7554912" y="4071936"/>
            <a:ext cx="3689350" cy="1292662"/>
          </a:xfrm>
          <a:prstGeom prst="rect">
            <a:avLst/>
          </a:prstGeom>
          <a:noFill/>
        </p:spPr>
        <p:txBody>
          <a:bodyPr wrap="square" rtlCol="0">
            <a:spAutoFit/>
          </a:bodyPr>
          <a:lstStyle/>
          <a:p>
            <a:r>
              <a:rPr lang="en-US" sz="2000" b="1" dirty="0" smtClean="0"/>
              <a:t>4. The </a:t>
            </a:r>
            <a:r>
              <a:rPr lang="en-US" sz="2000" b="1" dirty="0"/>
              <a:t>dressing absorbs excessive fluid. Change the dressing, when it turns into white color </a:t>
            </a:r>
          </a:p>
          <a:p>
            <a:endParaRPr lang="en-US" dirty="0"/>
          </a:p>
        </p:txBody>
      </p:sp>
    </p:spTree>
    <p:extLst>
      <p:ext uri="{BB962C8B-B14F-4D97-AF65-F5344CB8AC3E}">
        <p14:creationId xmlns:p14="http://schemas.microsoft.com/office/powerpoint/2010/main" val="8775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heckerboard(across)">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43843" y="447675"/>
            <a:ext cx="3722688" cy="3111500"/>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883206" y="2971799"/>
            <a:ext cx="2741613" cy="2386013"/>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7596186" y="447675"/>
            <a:ext cx="3719513" cy="3111500"/>
          </a:xfrm>
          <a:prstGeom prst="rect">
            <a:avLst/>
          </a:prstGeom>
          <a:noFill/>
          <a:ln>
            <a:noFill/>
          </a:ln>
        </p:spPr>
      </p:pic>
      <p:sp>
        <p:nvSpPr>
          <p:cNvPr id="5" name="TextBox 4"/>
          <p:cNvSpPr txBox="1"/>
          <p:nvPr/>
        </p:nvSpPr>
        <p:spPr>
          <a:xfrm>
            <a:off x="883206" y="5507334"/>
            <a:ext cx="4241801" cy="1600438"/>
          </a:xfrm>
          <a:prstGeom prst="rect">
            <a:avLst/>
          </a:prstGeom>
          <a:noFill/>
        </p:spPr>
        <p:txBody>
          <a:bodyPr wrap="square" rtlCol="0">
            <a:spAutoFit/>
          </a:bodyPr>
          <a:lstStyle/>
          <a:p>
            <a:r>
              <a:rPr lang="en-US" sz="2000" b="1" dirty="0" smtClean="0"/>
              <a:t>5. Less </a:t>
            </a:r>
            <a:r>
              <a:rPr lang="en-US" sz="2000" b="1" dirty="0"/>
              <a:t>fluid secretion. Hydrocolloid dressing creates moist </a:t>
            </a:r>
            <a:r>
              <a:rPr lang="en-US" sz="2000" b="1" dirty="0" smtClean="0"/>
              <a:t>healing environment</a:t>
            </a:r>
            <a:r>
              <a:rPr lang="en-US" sz="2000" b="1" dirty="0"/>
              <a:t>, promote wound </a:t>
            </a:r>
          </a:p>
          <a:p>
            <a:r>
              <a:rPr lang="en-US" sz="2000" b="1" dirty="0"/>
              <a:t>healing without scab </a:t>
            </a:r>
          </a:p>
          <a:p>
            <a:endParaRPr lang="en-US" dirty="0"/>
          </a:p>
        </p:txBody>
      </p:sp>
      <p:sp>
        <p:nvSpPr>
          <p:cNvPr id="6" name="TextBox 5"/>
          <p:cNvSpPr txBox="1"/>
          <p:nvPr/>
        </p:nvSpPr>
        <p:spPr>
          <a:xfrm>
            <a:off x="3893104" y="3844773"/>
            <a:ext cx="1335326" cy="400110"/>
          </a:xfrm>
          <a:prstGeom prst="rect">
            <a:avLst/>
          </a:prstGeom>
          <a:noFill/>
        </p:spPr>
        <p:txBody>
          <a:bodyPr wrap="square" rtlCol="0">
            <a:spAutoFit/>
          </a:bodyPr>
          <a:lstStyle/>
          <a:p>
            <a:r>
              <a:rPr lang="en-US" sz="2000" b="1" dirty="0" smtClean="0"/>
              <a:t>(2</a:t>
            </a:r>
            <a:r>
              <a:rPr lang="en-US" sz="2000" b="1" baseline="30000" dirty="0" smtClean="0"/>
              <a:t>nd</a:t>
            </a:r>
            <a:r>
              <a:rPr lang="en-US" sz="2000" b="1" dirty="0" smtClean="0"/>
              <a:t> Day)</a:t>
            </a:r>
            <a:endParaRPr lang="en-US" sz="2000" b="1" dirty="0"/>
          </a:p>
        </p:txBody>
      </p:sp>
      <p:sp>
        <p:nvSpPr>
          <p:cNvPr id="7" name="TextBox 6"/>
          <p:cNvSpPr txBox="1"/>
          <p:nvPr/>
        </p:nvSpPr>
        <p:spPr>
          <a:xfrm>
            <a:off x="8911690" y="3735218"/>
            <a:ext cx="1088503" cy="400110"/>
          </a:xfrm>
          <a:prstGeom prst="rect">
            <a:avLst/>
          </a:prstGeom>
          <a:noFill/>
        </p:spPr>
        <p:txBody>
          <a:bodyPr wrap="none" rtlCol="0">
            <a:spAutoFit/>
          </a:bodyPr>
          <a:lstStyle/>
          <a:p>
            <a:r>
              <a:rPr lang="en-US" sz="2000" b="1" dirty="0" smtClean="0"/>
              <a:t>(3</a:t>
            </a:r>
            <a:r>
              <a:rPr lang="en-US" sz="2000" b="1" baseline="30000" dirty="0" smtClean="0"/>
              <a:t>rd</a:t>
            </a:r>
            <a:r>
              <a:rPr lang="en-US" sz="2000" b="1" dirty="0" smtClean="0"/>
              <a:t> Day)</a:t>
            </a:r>
            <a:endParaRPr lang="en-US" sz="2000" b="1" dirty="0"/>
          </a:p>
        </p:txBody>
      </p:sp>
      <p:sp>
        <p:nvSpPr>
          <p:cNvPr id="8" name="TextBox 7"/>
          <p:cNvSpPr txBox="1"/>
          <p:nvPr/>
        </p:nvSpPr>
        <p:spPr>
          <a:xfrm>
            <a:off x="7596186" y="4511456"/>
            <a:ext cx="3848101" cy="1292662"/>
          </a:xfrm>
          <a:prstGeom prst="rect">
            <a:avLst/>
          </a:prstGeom>
          <a:noFill/>
        </p:spPr>
        <p:txBody>
          <a:bodyPr wrap="square" rtlCol="0">
            <a:spAutoFit/>
          </a:bodyPr>
          <a:lstStyle/>
          <a:p>
            <a:r>
              <a:rPr lang="en-US" sz="2000" b="1" dirty="0" smtClean="0"/>
              <a:t>6. No </a:t>
            </a:r>
            <a:r>
              <a:rPr lang="en-US" sz="2000" b="1" dirty="0"/>
              <a:t>fluid secretion</a:t>
            </a:r>
            <a:r>
              <a:rPr lang="en-US" sz="2000" b="1" dirty="0" smtClean="0"/>
              <a:t>. The </a:t>
            </a:r>
            <a:r>
              <a:rPr lang="en-US" sz="2000" b="1" dirty="0"/>
              <a:t>dressing can be changed after covering 3-5 days </a:t>
            </a:r>
          </a:p>
          <a:p>
            <a:endParaRPr lang="en-US" dirty="0"/>
          </a:p>
        </p:txBody>
      </p:sp>
    </p:spTree>
    <p:extLst>
      <p:ext uri="{BB962C8B-B14F-4D97-AF65-F5344CB8AC3E}">
        <p14:creationId xmlns:p14="http://schemas.microsoft.com/office/powerpoint/2010/main" val="134681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89138" y="559504"/>
            <a:ext cx="3719512" cy="3336925"/>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913569" y="2948324"/>
            <a:ext cx="2751138" cy="2428876"/>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7759736" y="559505"/>
            <a:ext cx="3622676" cy="3336924"/>
          </a:xfrm>
          <a:prstGeom prst="rect">
            <a:avLst/>
          </a:prstGeom>
          <a:noFill/>
          <a:ln>
            <a:noFill/>
          </a:ln>
        </p:spPr>
      </p:pic>
      <p:sp>
        <p:nvSpPr>
          <p:cNvPr id="5" name="TextBox 4"/>
          <p:cNvSpPr txBox="1"/>
          <p:nvPr/>
        </p:nvSpPr>
        <p:spPr>
          <a:xfrm>
            <a:off x="4317707" y="4028984"/>
            <a:ext cx="1088952" cy="400110"/>
          </a:xfrm>
          <a:prstGeom prst="rect">
            <a:avLst/>
          </a:prstGeom>
          <a:noFill/>
        </p:spPr>
        <p:txBody>
          <a:bodyPr wrap="none" rtlCol="0">
            <a:spAutoFit/>
          </a:bodyPr>
          <a:lstStyle/>
          <a:p>
            <a:r>
              <a:rPr lang="en-US" sz="2000" b="1" dirty="0" smtClean="0"/>
              <a:t>(5</a:t>
            </a:r>
            <a:r>
              <a:rPr lang="en-US" sz="2000" b="1" baseline="30000" dirty="0" smtClean="0"/>
              <a:t>th</a:t>
            </a:r>
            <a:r>
              <a:rPr lang="en-US" sz="2000" b="1" dirty="0" smtClean="0"/>
              <a:t> Day)</a:t>
            </a:r>
            <a:endParaRPr lang="en-US" sz="2000" b="1" dirty="0"/>
          </a:p>
        </p:txBody>
      </p:sp>
      <p:sp>
        <p:nvSpPr>
          <p:cNvPr id="7" name="TextBox 6"/>
          <p:cNvSpPr txBox="1"/>
          <p:nvPr/>
        </p:nvSpPr>
        <p:spPr>
          <a:xfrm>
            <a:off x="9026598" y="4028984"/>
            <a:ext cx="1088952" cy="400110"/>
          </a:xfrm>
          <a:prstGeom prst="rect">
            <a:avLst/>
          </a:prstGeom>
          <a:noFill/>
        </p:spPr>
        <p:txBody>
          <a:bodyPr wrap="none" rtlCol="0">
            <a:spAutoFit/>
          </a:bodyPr>
          <a:lstStyle/>
          <a:p>
            <a:r>
              <a:rPr lang="en-US" sz="2000" b="1" dirty="0" smtClean="0"/>
              <a:t>(7</a:t>
            </a:r>
            <a:r>
              <a:rPr lang="en-US" sz="2000" b="1" baseline="30000" dirty="0" smtClean="0"/>
              <a:t>th</a:t>
            </a:r>
            <a:r>
              <a:rPr lang="en-US" sz="2000" b="1" dirty="0" smtClean="0"/>
              <a:t> Day)</a:t>
            </a:r>
            <a:endParaRPr lang="en-US" sz="2000" b="1" dirty="0"/>
          </a:p>
        </p:txBody>
      </p:sp>
      <p:sp>
        <p:nvSpPr>
          <p:cNvPr id="8" name="TextBox 7"/>
          <p:cNvSpPr txBox="1"/>
          <p:nvPr/>
        </p:nvSpPr>
        <p:spPr>
          <a:xfrm>
            <a:off x="913569" y="5485030"/>
            <a:ext cx="4276904" cy="1600438"/>
          </a:xfrm>
          <a:prstGeom prst="rect">
            <a:avLst/>
          </a:prstGeom>
          <a:noFill/>
        </p:spPr>
        <p:txBody>
          <a:bodyPr wrap="square" rtlCol="0">
            <a:spAutoFit/>
          </a:bodyPr>
          <a:lstStyle/>
          <a:p>
            <a:r>
              <a:rPr lang="en-US" sz="2000" b="1" dirty="0" smtClean="0"/>
              <a:t>7. Keep </a:t>
            </a:r>
            <a:r>
              <a:rPr lang="en-US" sz="2000" b="1" dirty="0"/>
              <a:t>using </a:t>
            </a:r>
            <a:r>
              <a:rPr lang="en-US" sz="2000" b="1" dirty="0" err="1"/>
              <a:t>AnsCare</a:t>
            </a:r>
            <a:r>
              <a:rPr lang="en-US" sz="2000" b="1" dirty="0"/>
              <a:t> Hydrocolloid dressing. It not only protects wound and promotes healing, but also make the wound become invisible </a:t>
            </a:r>
          </a:p>
          <a:p>
            <a:endParaRPr lang="en-US" dirty="0"/>
          </a:p>
        </p:txBody>
      </p:sp>
      <p:sp>
        <p:nvSpPr>
          <p:cNvPr id="9" name="TextBox 8"/>
          <p:cNvSpPr txBox="1"/>
          <p:nvPr/>
        </p:nvSpPr>
        <p:spPr>
          <a:xfrm>
            <a:off x="7759736" y="4838699"/>
            <a:ext cx="3622676" cy="1292662"/>
          </a:xfrm>
          <a:prstGeom prst="rect">
            <a:avLst/>
          </a:prstGeom>
          <a:noFill/>
        </p:spPr>
        <p:txBody>
          <a:bodyPr wrap="square" rtlCol="0">
            <a:spAutoFit/>
          </a:bodyPr>
          <a:lstStyle/>
          <a:p>
            <a:r>
              <a:rPr lang="en-US" sz="2000" b="1" dirty="0" smtClean="0"/>
              <a:t>8. The </a:t>
            </a:r>
            <a:r>
              <a:rPr lang="en-US" sz="2000" b="1" dirty="0"/>
              <a:t>wound is </a:t>
            </a:r>
            <a:r>
              <a:rPr lang="en-US" sz="2000" b="1" dirty="0" smtClean="0"/>
              <a:t>completely closed</a:t>
            </a:r>
            <a:r>
              <a:rPr lang="en-US" sz="2000" b="1" dirty="0"/>
              <a:t>, and pigment is obviously less than control </a:t>
            </a:r>
          </a:p>
          <a:p>
            <a:endParaRPr lang="en-US" dirty="0"/>
          </a:p>
        </p:txBody>
      </p:sp>
    </p:spTree>
    <p:extLst>
      <p:ext uri="{BB962C8B-B14F-4D97-AF65-F5344CB8AC3E}">
        <p14:creationId xmlns:p14="http://schemas.microsoft.com/office/powerpoint/2010/main" val="11434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heckerboard(across)">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3151" y="3059668"/>
            <a:ext cx="7958136" cy="1323439"/>
          </a:xfrm>
          <a:prstGeom prst="rect">
            <a:avLst/>
          </a:prstGeom>
        </p:spPr>
        <p:txBody>
          <a:bodyPr wrap="square">
            <a:spAutoFit/>
          </a:bodyPr>
          <a:lstStyle/>
          <a:p>
            <a:pPr algn="ctr"/>
            <a:r>
              <a:rPr lang="en-US" sz="8000" b="1" i="1" dirty="0"/>
              <a:t>HOW IT WORKS?</a:t>
            </a:r>
          </a:p>
        </p:txBody>
      </p:sp>
    </p:spTree>
    <p:extLst>
      <p:ext uri="{BB962C8B-B14F-4D97-AF65-F5344CB8AC3E}">
        <p14:creationId xmlns:p14="http://schemas.microsoft.com/office/powerpoint/2010/main" val="126520434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7" y="-313266"/>
            <a:ext cx="10131425" cy="1456267"/>
          </a:xfrm>
        </p:spPr>
        <p:txBody>
          <a:bodyPr>
            <a:normAutofit/>
          </a:bodyPr>
          <a:lstStyle/>
          <a:p>
            <a:r>
              <a:rPr lang="en-US" sz="5400" b="1" i="1" u="sng" dirty="0" smtClean="0"/>
              <a:t>HOW IT WORKS?</a:t>
            </a:r>
            <a:endParaRPr lang="en-US" sz="5400" b="1" i="1" u="sng"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0027" y="1157289"/>
            <a:ext cx="11744323" cy="5572126"/>
          </a:xfrm>
          <a:prstGeom prst="rect">
            <a:avLst/>
          </a:prstGeom>
          <a:noFill/>
          <a:ln>
            <a:noFill/>
          </a:ln>
        </p:spPr>
      </p:pic>
    </p:spTree>
    <p:extLst>
      <p:ext uri="{BB962C8B-B14F-4D97-AF65-F5344CB8AC3E}">
        <p14:creationId xmlns:p14="http://schemas.microsoft.com/office/powerpoint/2010/main" val="12434392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0022300"/>
              </p:ext>
            </p:extLst>
          </p:nvPr>
        </p:nvGraphicFramePr>
        <p:xfrm>
          <a:off x="200025" y="691091"/>
          <a:ext cx="1184433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334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4389" y="2129910"/>
            <a:ext cx="10663758" cy="2554545"/>
          </a:xfrm>
          <a:prstGeom prst="rect">
            <a:avLst/>
          </a:prstGeom>
        </p:spPr>
        <p:txBody>
          <a:bodyPr wrap="square">
            <a:spAutoFit/>
          </a:bodyPr>
          <a:lstStyle/>
          <a:p>
            <a:pPr algn="ctr"/>
            <a:r>
              <a:rPr lang="en-US" sz="8000" b="1" i="1" dirty="0"/>
              <a:t>MIACARE ACNE PATCH USING DIRECTIONS</a:t>
            </a:r>
          </a:p>
        </p:txBody>
      </p:sp>
    </p:spTree>
    <p:extLst>
      <p:ext uri="{BB962C8B-B14F-4D97-AF65-F5344CB8AC3E}">
        <p14:creationId xmlns:p14="http://schemas.microsoft.com/office/powerpoint/2010/main" val="48241771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4" y="314325"/>
            <a:ext cx="10844211" cy="825499"/>
          </a:xfrm>
        </p:spPr>
        <p:txBody>
          <a:bodyPr>
            <a:noAutofit/>
          </a:bodyPr>
          <a:lstStyle/>
          <a:p>
            <a:r>
              <a:rPr lang="en-US" sz="4000" b="1" i="1" u="sng" dirty="0"/>
              <a:t>MIACARE ACNE PATCH USING DIRECTIONS</a:t>
            </a:r>
            <a:br>
              <a:rPr lang="en-US" sz="4000" b="1" i="1" u="sng" dirty="0"/>
            </a:br>
            <a:endParaRPr lang="en-US" sz="4000" b="1" i="1" u="sng"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85801" y="1246813"/>
            <a:ext cx="2565400" cy="1739900"/>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593432" y="1246813"/>
            <a:ext cx="2654300" cy="173990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8734424" y="1208713"/>
            <a:ext cx="2743200" cy="1778000"/>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715567" y="4246562"/>
            <a:ext cx="2527300" cy="1765300"/>
          </a:xfrm>
          <a:prstGeom prst="rect">
            <a:avLst/>
          </a:prstGeom>
          <a:noFill/>
          <a:ln>
            <a:noFill/>
          </a:ln>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4593432" y="4246562"/>
            <a:ext cx="2692400" cy="1816100"/>
          </a:xfrm>
          <a:prstGeom prst="rect">
            <a:avLst/>
          </a:prstGeom>
          <a:noFill/>
          <a:ln>
            <a:noFill/>
          </a:ln>
        </p:spPr>
      </p:pic>
      <p:pic>
        <p:nvPicPr>
          <p:cNvPr id="9" name="Picture 8"/>
          <p:cNvPicPr/>
          <p:nvPr/>
        </p:nvPicPr>
        <p:blipFill>
          <a:blip r:embed="rId7">
            <a:extLst>
              <a:ext uri="{28A0092B-C50C-407E-A947-70E740481C1C}">
                <a14:useLocalDpi xmlns:a14="http://schemas.microsoft.com/office/drawing/2010/main" val="0"/>
              </a:ext>
            </a:extLst>
          </a:blip>
          <a:srcRect/>
          <a:stretch>
            <a:fillRect/>
          </a:stretch>
        </p:blipFill>
        <p:spPr bwMode="auto">
          <a:xfrm>
            <a:off x="8747124" y="4139574"/>
            <a:ext cx="2730500" cy="1790700"/>
          </a:xfrm>
          <a:prstGeom prst="rect">
            <a:avLst/>
          </a:prstGeom>
          <a:noFill/>
          <a:ln>
            <a:noFill/>
          </a:ln>
        </p:spPr>
      </p:pic>
      <p:sp>
        <p:nvSpPr>
          <p:cNvPr id="10" name="TextBox 9"/>
          <p:cNvSpPr txBox="1"/>
          <p:nvPr/>
        </p:nvSpPr>
        <p:spPr>
          <a:xfrm>
            <a:off x="677467" y="3239978"/>
            <a:ext cx="2565400" cy="1200329"/>
          </a:xfrm>
          <a:prstGeom prst="rect">
            <a:avLst/>
          </a:prstGeom>
          <a:noFill/>
        </p:spPr>
        <p:txBody>
          <a:bodyPr wrap="square" rtlCol="0">
            <a:spAutoFit/>
          </a:bodyPr>
          <a:lstStyle/>
          <a:p>
            <a:r>
              <a:rPr lang="en-US" b="1" dirty="0" smtClean="0"/>
              <a:t>Step 1: </a:t>
            </a:r>
            <a:r>
              <a:rPr lang="en-US" b="1" dirty="0"/>
              <a:t>Clean the acne area and hands. Dry them well </a:t>
            </a:r>
          </a:p>
          <a:p>
            <a:endParaRPr lang="en-US" dirty="0"/>
          </a:p>
        </p:txBody>
      </p:sp>
      <p:sp>
        <p:nvSpPr>
          <p:cNvPr id="11" name="TextBox 10"/>
          <p:cNvSpPr txBox="1"/>
          <p:nvPr/>
        </p:nvSpPr>
        <p:spPr>
          <a:xfrm>
            <a:off x="4404519" y="3239978"/>
            <a:ext cx="2692400" cy="646331"/>
          </a:xfrm>
          <a:prstGeom prst="rect">
            <a:avLst/>
          </a:prstGeom>
          <a:noFill/>
        </p:spPr>
        <p:txBody>
          <a:bodyPr wrap="square" rtlCol="0">
            <a:spAutoFit/>
          </a:bodyPr>
          <a:lstStyle/>
          <a:p>
            <a:r>
              <a:rPr lang="en-US" b="1" dirty="0" smtClean="0"/>
              <a:t>Step 2: </a:t>
            </a:r>
            <a:r>
              <a:rPr lang="en-US" b="1" dirty="0"/>
              <a:t>Tear off one of the acne </a:t>
            </a:r>
            <a:r>
              <a:rPr lang="en-US" b="1" dirty="0" smtClean="0"/>
              <a:t>patch</a:t>
            </a:r>
            <a:endParaRPr lang="en-US" b="1" dirty="0"/>
          </a:p>
        </p:txBody>
      </p:sp>
      <p:sp>
        <p:nvSpPr>
          <p:cNvPr id="13" name="TextBox 12"/>
          <p:cNvSpPr txBox="1"/>
          <p:nvPr/>
        </p:nvSpPr>
        <p:spPr>
          <a:xfrm>
            <a:off x="8734424" y="3236693"/>
            <a:ext cx="2730500" cy="646331"/>
          </a:xfrm>
          <a:prstGeom prst="rect">
            <a:avLst/>
          </a:prstGeom>
          <a:noFill/>
        </p:spPr>
        <p:txBody>
          <a:bodyPr wrap="square" rtlCol="0">
            <a:spAutoFit/>
          </a:bodyPr>
          <a:lstStyle/>
          <a:p>
            <a:r>
              <a:rPr lang="en-US" b="1" dirty="0" smtClean="0"/>
              <a:t>Step 3: Remove half of the release paper</a:t>
            </a:r>
            <a:endParaRPr lang="en-US" b="1" dirty="0"/>
          </a:p>
        </p:txBody>
      </p:sp>
      <p:sp>
        <p:nvSpPr>
          <p:cNvPr id="14" name="TextBox 13"/>
          <p:cNvSpPr txBox="1"/>
          <p:nvPr/>
        </p:nvSpPr>
        <p:spPr>
          <a:xfrm>
            <a:off x="674293" y="6188480"/>
            <a:ext cx="2565400" cy="646331"/>
          </a:xfrm>
          <a:prstGeom prst="rect">
            <a:avLst/>
          </a:prstGeom>
          <a:noFill/>
        </p:spPr>
        <p:txBody>
          <a:bodyPr wrap="square" rtlCol="0">
            <a:spAutoFit/>
          </a:bodyPr>
          <a:lstStyle/>
          <a:p>
            <a:r>
              <a:rPr lang="en-US" b="1" dirty="0" smtClean="0"/>
              <a:t>Step 4: Attach the center of acne patch to acne</a:t>
            </a:r>
            <a:endParaRPr lang="en-US" b="1" dirty="0"/>
          </a:p>
        </p:txBody>
      </p:sp>
      <p:sp>
        <p:nvSpPr>
          <p:cNvPr id="15" name="TextBox 14"/>
          <p:cNvSpPr txBox="1"/>
          <p:nvPr/>
        </p:nvSpPr>
        <p:spPr>
          <a:xfrm>
            <a:off x="4593432" y="6185086"/>
            <a:ext cx="2806700" cy="646331"/>
          </a:xfrm>
          <a:prstGeom prst="rect">
            <a:avLst/>
          </a:prstGeom>
          <a:noFill/>
        </p:spPr>
        <p:txBody>
          <a:bodyPr wrap="square" rtlCol="0">
            <a:spAutoFit/>
          </a:bodyPr>
          <a:lstStyle/>
          <a:p>
            <a:r>
              <a:rPr lang="en-US" b="1" dirty="0" smtClean="0"/>
              <a:t>Step 5: Remove the other half of release paper</a:t>
            </a:r>
            <a:endParaRPr lang="en-US" b="1" dirty="0"/>
          </a:p>
        </p:txBody>
      </p:sp>
      <p:sp>
        <p:nvSpPr>
          <p:cNvPr id="17" name="TextBox 16"/>
          <p:cNvSpPr txBox="1"/>
          <p:nvPr/>
        </p:nvSpPr>
        <p:spPr>
          <a:xfrm>
            <a:off x="8747124" y="6011862"/>
            <a:ext cx="2968626" cy="923330"/>
          </a:xfrm>
          <a:prstGeom prst="rect">
            <a:avLst/>
          </a:prstGeom>
          <a:noFill/>
        </p:spPr>
        <p:txBody>
          <a:bodyPr wrap="square" rtlCol="0">
            <a:spAutoFit/>
          </a:bodyPr>
          <a:lstStyle/>
          <a:p>
            <a:r>
              <a:rPr lang="en-US" b="1" dirty="0" smtClean="0"/>
              <a:t>Step 6: Gently press the patch for 3-5 seconds for better adhesion &amp; invisibility</a:t>
            </a:r>
            <a:endParaRPr lang="en-US" b="1" dirty="0"/>
          </a:p>
        </p:txBody>
      </p:sp>
    </p:spTree>
    <p:extLst>
      <p:ext uri="{BB962C8B-B14F-4D97-AF65-F5344CB8AC3E}">
        <p14:creationId xmlns:p14="http://schemas.microsoft.com/office/powerpoint/2010/main" val="6924587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heckerboard(across)">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0"/>
            <a:ext cx="10131425" cy="1047750"/>
          </a:xfrm>
        </p:spPr>
        <p:txBody>
          <a:bodyPr>
            <a:normAutofit/>
          </a:bodyPr>
          <a:lstStyle/>
          <a:p>
            <a:r>
              <a:rPr lang="en-US" sz="5400" b="1" i="1" u="sng" dirty="0" smtClean="0"/>
              <a:t>CONTENTs</a:t>
            </a:r>
            <a:endParaRPr lang="en-US" sz="5400" b="1" i="1" u="sng" dirty="0"/>
          </a:p>
        </p:txBody>
      </p:sp>
      <p:sp>
        <p:nvSpPr>
          <p:cNvPr id="3" name="Content Placeholder 2"/>
          <p:cNvSpPr>
            <a:spLocks noGrp="1"/>
          </p:cNvSpPr>
          <p:nvPr>
            <p:ph idx="1"/>
          </p:nvPr>
        </p:nvSpPr>
        <p:spPr>
          <a:xfrm>
            <a:off x="228601" y="2200275"/>
            <a:ext cx="10131425" cy="4386262"/>
          </a:xfrm>
        </p:spPr>
        <p:txBody>
          <a:bodyPr>
            <a:noAutofit/>
          </a:bodyPr>
          <a:lstStyle/>
          <a:p>
            <a:pPr>
              <a:buFont typeface="Wingdings" charset="2"/>
              <a:buChar char="Ø"/>
            </a:pPr>
            <a:r>
              <a:rPr lang="en-US" sz="2800" dirty="0" smtClean="0"/>
              <a:t>INTRODUCTION</a:t>
            </a:r>
          </a:p>
          <a:p>
            <a:pPr>
              <a:buFont typeface="Wingdings" charset="2"/>
              <a:buChar char="Ø"/>
            </a:pPr>
            <a:r>
              <a:rPr lang="en-US" sz="2800" dirty="0" smtClean="0"/>
              <a:t>ACTION PRINCIPLE OF MIACARE ACNE PATCH</a:t>
            </a:r>
          </a:p>
          <a:p>
            <a:pPr>
              <a:buFont typeface="Wingdings" charset="2"/>
              <a:buChar char="Ø"/>
            </a:pPr>
            <a:r>
              <a:rPr lang="en-US" sz="2800" dirty="0" smtClean="0"/>
              <a:t>USE OF ACNE PATCH</a:t>
            </a:r>
          </a:p>
          <a:p>
            <a:pPr>
              <a:buFont typeface="Wingdings" charset="2"/>
              <a:buChar char="Ø"/>
            </a:pPr>
            <a:r>
              <a:rPr lang="en-US" sz="2800" dirty="0" smtClean="0"/>
              <a:t>HOW IT WORKS?</a:t>
            </a:r>
          </a:p>
          <a:p>
            <a:pPr>
              <a:buFont typeface="Wingdings" charset="2"/>
              <a:buChar char="Ø"/>
            </a:pPr>
            <a:r>
              <a:rPr lang="en-US" sz="2800" dirty="0" smtClean="0"/>
              <a:t>MIACARE ACNE PATCH USING DIRECTIONS</a:t>
            </a:r>
          </a:p>
          <a:p>
            <a:pPr>
              <a:buFont typeface="Wingdings" charset="2"/>
              <a:buChar char="Ø"/>
            </a:pPr>
            <a:r>
              <a:rPr lang="en-US" sz="2800" dirty="0" smtClean="0"/>
              <a:t>FEATURES &amp; ADVANTAGES</a:t>
            </a:r>
          </a:p>
          <a:p>
            <a:pPr>
              <a:buFont typeface="Wingdings" charset="2"/>
              <a:buChar char="Ø"/>
            </a:pPr>
            <a:r>
              <a:rPr lang="en-US" sz="2800" dirty="0" smtClean="0"/>
              <a:t>COMPETIVENESS</a:t>
            </a:r>
          </a:p>
          <a:p>
            <a:pPr>
              <a:buFont typeface="Wingdings" charset="2"/>
              <a:buChar char="Ø"/>
            </a:pPr>
            <a:r>
              <a:rPr lang="en-US" sz="2800" dirty="0" smtClean="0"/>
              <a:t>SPECIAL DESIGN</a:t>
            </a:r>
          </a:p>
          <a:p>
            <a:pPr>
              <a:buFont typeface="Wingdings" charset="2"/>
              <a:buChar char="Ø"/>
            </a:pPr>
            <a:r>
              <a:rPr lang="en-US" sz="2800" dirty="0" smtClean="0"/>
              <a:t>CLINICAL PROOF</a:t>
            </a:r>
          </a:p>
          <a:p>
            <a:pPr>
              <a:buFont typeface="Wingdings" charset="2"/>
              <a:buChar char="Ø"/>
            </a:pPr>
            <a:endParaRPr lang="en-US" sz="2800" dirty="0" smtClean="0"/>
          </a:p>
          <a:p>
            <a:pPr>
              <a:buFont typeface="Wingdings" charset="2"/>
              <a:buChar char="Ø"/>
            </a:pPr>
            <a:endParaRPr lang="en-US" sz="2800" dirty="0"/>
          </a:p>
        </p:txBody>
      </p:sp>
    </p:spTree>
    <p:extLst>
      <p:ext uri="{BB962C8B-B14F-4D97-AF65-F5344CB8AC3E}">
        <p14:creationId xmlns:p14="http://schemas.microsoft.com/office/powerpoint/2010/main" val="168002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65" y="2744272"/>
            <a:ext cx="11358238" cy="1323439"/>
          </a:xfrm>
          <a:prstGeom prst="rect">
            <a:avLst/>
          </a:prstGeom>
        </p:spPr>
        <p:txBody>
          <a:bodyPr wrap="none">
            <a:spAutoFit/>
          </a:bodyPr>
          <a:lstStyle/>
          <a:p>
            <a:pPr algn="ctr"/>
            <a:r>
              <a:rPr lang="en-US" sz="8000" b="1" i="1" dirty="0" smtClean="0"/>
              <a:t>FEATURES &amp; ADVANTAGES</a:t>
            </a:r>
            <a:endParaRPr lang="en-US" sz="8000" b="1" i="1" dirty="0"/>
          </a:p>
        </p:txBody>
      </p:sp>
    </p:spTree>
    <p:extLst>
      <p:ext uri="{BB962C8B-B14F-4D97-AF65-F5344CB8AC3E}">
        <p14:creationId xmlns:p14="http://schemas.microsoft.com/office/powerpoint/2010/main" val="35367339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0"/>
            <a:ext cx="10131425" cy="1456267"/>
          </a:xfrm>
        </p:spPr>
        <p:txBody>
          <a:bodyPr>
            <a:normAutofit/>
          </a:bodyPr>
          <a:lstStyle/>
          <a:p>
            <a:r>
              <a:rPr lang="en-US" sz="5400" b="1" i="1" u="sng" dirty="0" smtClean="0"/>
              <a:t>FEATURES</a:t>
            </a:r>
            <a:endParaRPr lang="en-US" sz="5400" b="1" i="1" u="sng" dirty="0"/>
          </a:p>
        </p:txBody>
      </p:sp>
      <p:sp>
        <p:nvSpPr>
          <p:cNvPr id="3" name="Content Placeholder 2"/>
          <p:cNvSpPr>
            <a:spLocks noGrp="1"/>
          </p:cNvSpPr>
          <p:nvPr>
            <p:ph idx="1"/>
          </p:nvPr>
        </p:nvSpPr>
        <p:spPr>
          <a:xfrm>
            <a:off x="485775" y="2484966"/>
            <a:ext cx="10131425" cy="3649133"/>
          </a:xfrm>
        </p:spPr>
        <p:txBody>
          <a:bodyPr>
            <a:normAutofit fontScale="25000" lnSpcReduction="20000"/>
          </a:bodyPr>
          <a:lstStyle/>
          <a:p>
            <a:pPr>
              <a:buFont typeface="Wingdings" charset="2"/>
              <a:buChar char="Ø"/>
            </a:pPr>
            <a:r>
              <a:rPr lang="en-US" sz="11200" dirty="0"/>
              <a:t>Thin exterior and thick interior design </a:t>
            </a:r>
            <a:endParaRPr lang="en-US" sz="11200" dirty="0" smtClean="0"/>
          </a:p>
          <a:p>
            <a:pPr marL="0" indent="0">
              <a:buNone/>
            </a:pPr>
            <a:endParaRPr lang="en-US" sz="11200" dirty="0"/>
          </a:p>
          <a:p>
            <a:pPr>
              <a:buFont typeface="Wingdings" charset="2"/>
              <a:buChar char="Ø"/>
            </a:pPr>
            <a:r>
              <a:rPr lang="en-US" sz="11200" dirty="0" smtClean="0"/>
              <a:t>Ultra-thin</a:t>
            </a:r>
          </a:p>
          <a:p>
            <a:pPr marL="0" indent="0">
              <a:buNone/>
            </a:pPr>
            <a:endParaRPr lang="en-US" sz="11200" dirty="0"/>
          </a:p>
          <a:p>
            <a:pPr>
              <a:buFont typeface="Wingdings" charset="2"/>
              <a:buChar char="Ø"/>
            </a:pPr>
            <a:r>
              <a:rPr lang="en-US" sz="11200" dirty="0"/>
              <a:t>Easy tearing design </a:t>
            </a:r>
            <a:endParaRPr lang="en-US" sz="11200" dirty="0" smtClean="0"/>
          </a:p>
          <a:p>
            <a:pPr marL="0" indent="0">
              <a:buNone/>
            </a:pPr>
            <a:endParaRPr lang="en-US" sz="11200" dirty="0"/>
          </a:p>
          <a:p>
            <a:pPr>
              <a:buFont typeface="Wingdings" charset="2"/>
              <a:buChar char="Ø"/>
            </a:pPr>
            <a:r>
              <a:rPr lang="en-US" sz="11200" dirty="0"/>
              <a:t>High stickiness </a:t>
            </a:r>
            <a:endParaRPr lang="en-US" sz="11200" dirty="0" smtClean="0"/>
          </a:p>
          <a:p>
            <a:pPr marL="0" indent="0">
              <a:buNone/>
            </a:pPr>
            <a:endParaRPr lang="en-US" sz="11200" dirty="0"/>
          </a:p>
          <a:p>
            <a:pPr>
              <a:buFont typeface="Wingdings" charset="2"/>
              <a:buChar char="Ø"/>
            </a:pPr>
            <a:r>
              <a:rPr lang="en-US" sz="11200" dirty="0"/>
              <a:t>High absorption </a:t>
            </a:r>
            <a:endParaRPr lang="en-US" sz="11200" dirty="0" smtClean="0"/>
          </a:p>
          <a:p>
            <a:pPr marL="0" indent="0">
              <a:buNone/>
            </a:pPr>
            <a:endParaRPr lang="en-US" sz="11200" dirty="0"/>
          </a:p>
          <a:p>
            <a:pPr>
              <a:buFont typeface="Wingdings" charset="2"/>
              <a:buChar char="Ø"/>
            </a:pPr>
            <a:r>
              <a:rPr lang="en-US" sz="11200" dirty="0"/>
              <a:t>Absorb over 95%UVB </a:t>
            </a:r>
          </a:p>
          <a:p>
            <a:pPr>
              <a:buFont typeface="Wingdings" charset="2"/>
              <a:buChar char="Ø"/>
            </a:pPr>
            <a:endParaRPr lang="en-US" dirty="0"/>
          </a:p>
        </p:txBody>
      </p:sp>
    </p:spTree>
    <p:extLst>
      <p:ext uri="{BB962C8B-B14F-4D97-AF65-F5344CB8AC3E}">
        <p14:creationId xmlns:p14="http://schemas.microsoft.com/office/powerpoint/2010/main" val="15277936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0"/>
            <a:ext cx="10131425" cy="1456267"/>
          </a:xfrm>
        </p:spPr>
        <p:txBody>
          <a:bodyPr>
            <a:normAutofit/>
          </a:bodyPr>
          <a:lstStyle/>
          <a:p>
            <a:r>
              <a:rPr lang="en-US" sz="4000" b="1" i="1" u="sng" dirty="0" smtClean="0"/>
              <a:t>ADVANTAGES</a:t>
            </a:r>
            <a:endParaRPr lang="en-US" sz="4000" b="1" i="1" u="sng" dirty="0"/>
          </a:p>
        </p:txBody>
      </p:sp>
      <p:sp>
        <p:nvSpPr>
          <p:cNvPr id="3" name="Content Placeholder 2"/>
          <p:cNvSpPr>
            <a:spLocks noGrp="1"/>
          </p:cNvSpPr>
          <p:nvPr>
            <p:ph idx="1"/>
          </p:nvPr>
        </p:nvSpPr>
        <p:spPr>
          <a:xfrm>
            <a:off x="371475" y="2360084"/>
            <a:ext cx="10131425" cy="3649133"/>
          </a:xfrm>
        </p:spPr>
        <p:txBody>
          <a:bodyPr>
            <a:normAutofit fontScale="25000" lnSpcReduction="20000"/>
          </a:bodyPr>
          <a:lstStyle/>
          <a:p>
            <a:pPr>
              <a:buFont typeface="Wingdings" charset="2"/>
              <a:buChar char="Ø"/>
            </a:pPr>
            <a:r>
              <a:rPr lang="en-US" sz="11200" dirty="0"/>
              <a:t>Highly invisible </a:t>
            </a:r>
            <a:endParaRPr lang="en-US" sz="11200" dirty="0" smtClean="0"/>
          </a:p>
          <a:p>
            <a:pPr marL="0" indent="0">
              <a:buNone/>
            </a:pPr>
            <a:endParaRPr lang="en-US" sz="11200" dirty="0"/>
          </a:p>
          <a:p>
            <a:pPr>
              <a:buFont typeface="Wingdings" charset="2"/>
              <a:buChar char="Ø"/>
            </a:pPr>
            <a:r>
              <a:rPr lang="en-US" sz="11200" dirty="0"/>
              <a:t>Perfect fit, without foreign body sensation and easy for makeup </a:t>
            </a:r>
            <a:endParaRPr lang="en-US" sz="11200" dirty="0" smtClean="0"/>
          </a:p>
          <a:p>
            <a:pPr marL="0" indent="0">
              <a:buNone/>
            </a:pPr>
            <a:endParaRPr lang="en-US" sz="11200" dirty="0"/>
          </a:p>
          <a:p>
            <a:pPr>
              <a:buFont typeface="Wingdings" charset="2"/>
              <a:buChar char="Ø"/>
            </a:pPr>
            <a:r>
              <a:rPr lang="en-US" sz="11200" dirty="0"/>
              <a:t>Convenient to use and no need accessory </a:t>
            </a:r>
            <a:endParaRPr lang="en-US" sz="11200" dirty="0" smtClean="0"/>
          </a:p>
          <a:p>
            <a:pPr marL="0" indent="0">
              <a:buNone/>
            </a:pPr>
            <a:endParaRPr lang="en-US" sz="11200" dirty="0"/>
          </a:p>
          <a:p>
            <a:pPr>
              <a:buFont typeface="Wingdings" charset="2"/>
              <a:buChar char="Ø"/>
            </a:pPr>
            <a:r>
              <a:rPr lang="en-US" sz="11200" dirty="0"/>
              <a:t>Close to skin and not easily to fall off </a:t>
            </a:r>
            <a:endParaRPr lang="en-US" sz="11200" dirty="0" smtClean="0"/>
          </a:p>
          <a:p>
            <a:pPr marL="0" indent="0">
              <a:buNone/>
            </a:pPr>
            <a:endParaRPr lang="en-US" sz="11200" dirty="0"/>
          </a:p>
          <a:p>
            <a:pPr>
              <a:buFont typeface="Wingdings" charset="2"/>
              <a:buChar char="Ø"/>
            </a:pPr>
            <a:r>
              <a:rPr lang="en-US" sz="11200" dirty="0"/>
              <a:t>Absorb more pus, maintains cleanliness and hygiene </a:t>
            </a:r>
            <a:endParaRPr lang="en-US" sz="11200" dirty="0" smtClean="0"/>
          </a:p>
          <a:p>
            <a:pPr marL="0" indent="0">
              <a:buNone/>
            </a:pPr>
            <a:endParaRPr lang="en-US" sz="11200" dirty="0"/>
          </a:p>
          <a:p>
            <a:pPr>
              <a:buFont typeface="Wingdings" charset="2"/>
              <a:buChar char="Ø"/>
            </a:pPr>
            <a:r>
              <a:rPr lang="en-US" sz="11200" dirty="0"/>
              <a:t>Reduce melanin precipitation </a:t>
            </a:r>
          </a:p>
          <a:p>
            <a:pPr>
              <a:buFont typeface="Wingdings" charset="2"/>
              <a:buChar char="Ø"/>
            </a:pPr>
            <a:endParaRPr lang="en-US" dirty="0"/>
          </a:p>
        </p:txBody>
      </p:sp>
    </p:spTree>
    <p:extLst>
      <p:ext uri="{BB962C8B-B14F-4D97-AF65-F5344CB8AC3E}">
        <p14:creationId xmlns:p14="http://schemas.microsoft.com/office/powerpoint/2010/main" val="216272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5975" y="2601396"/>
            <a:ext cx="7344446" cy="1323439"/>
          </a:xfrm>
          <a:prstGeom prst="rect">
            <a:avLst/>
          </a:prstGeom>
        </p:spPr>
        <p:txBody>
          <a:bodyPr wrap="none">
            <a:spAutoFit/>
          </a:bodyPr>
          <a:lstStyle/>
          <a:p>
            <a:pPr algn="ctr"/>
            <a:r>
              <a:rPr lang="en-US" sz="8000" b="1" i="1" dirty="0"/>
              <a:t>COMPETIVENESS</a:t>
            </a:r>
          </a:p>
        </p:txBody>
      </p:sp>
    </p:spTree>
    <p:extLst>
      <p:ext uri="{BB962C8B-B14F-4D97-AF65-F5344CB8AC3E}">
        <p14:creationId xmlns:p14="http://schemas.microsoft.com/office/powerpoint/2010/main" val="14979831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2" y="0"/>
            <a:ext cx="10131425" cy="898260"/>
          </a:xfrm>
        </p:spPr>
        <p:txBody>
          <a:bodyPr>
            <a:normAutofit/>
          </a:bodyPr>
          <a:lstStyle/>
          <a:p>
            <a:r>
              <a:rPr lang="en-US" sz="4000" b="1" i="1" u="sng" smtClean="0"/>
              <a:t>COMPETIVENESS</a:t>
            </a:r>
            <a:endParaRPr lang="en-US" sz="4000" b="1" i="1" u="sng"/>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376945" y="1018955"/>
            <a:ext cx="3868738" cy="2844800"/>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907970" y="954058"/>
            <a:ext cx="3775075" cy="2844800"/>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376945" y="3984450"/>
            <a:ext cx="3868738" cy="2671498"/>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6907968" y="3960274"/>
            <a:ext cx="3775075" cy="2671498"/>
          </a:xfrm>
          <a:prstGeom prst="rect">
            <a:avLst/>
          </a:prstGeom>
          <a:noFill/>
          <a:ln>
            <a:noFill/>
          </a:ln>
        </p:spPr>
      </p:pic>
      <p:sp>
        <p:nvSpPr>
          <p:cNvPr id="7" name="TextBox 6"/>
          <p:cNvSpPr txBox="1"/>
          <p:nvPr/>
        </p:nvSpPr>
        <p:spPr>
          <a:xfrm>
            <a:off x="3332747" y="1499058"/>
            <a:ext cx="1324978" cy="369332"/>
          </a:xfrm>
          <a:prstGeom prst="rect">
            <a:avLst/>
          </a:prstGeom>
          <a:noFill/>
        </p:spPr>
        <p:txBody>
          <a:bodyPr wrap="none" rtlCol="0">
            <a:spAutoFit/>
          </a:bodyPr>
          <a:lstStyle/>
          <a:p>
            <a:r>
              <a:rPr lang="en-US" b="1" dirty="0" smtClean="0">
                <a:solidFill>
                  <a:schemeClr val="bg1"/>
                </a:solidFill>
              </a:rPr>
              <a:t>3M </a:t>
            </a:r>
            <a:r>
              <a:rPr lang="en-US" b="1" dirty="0" err="1" smtClean="0">
                <a:solidFill>
                  <a:schemeClr val="bg1"/>
                </a:solidFill>
              </a:rPr>
              <a:t>Nexcare</a:t>
            </a:r>
            <a:endParaRPr lang="en-US" b="1" dirty="0">
              <a:solidFill>
                <a:schemeClr val="bg1"/>
              </a:solidFill>
            </a:endParaRPr>
          </a:p>
        </p:txBody>
      </p:sp>
      <p:sp>
        <p:nvSpPr>
          <p:cNvPr id="10" name="Left Arrow 9"/>
          <p:cNvSpPr/>
          <p:nvPr/>
        </p:nvSpPr>
        <p:spPr>
          <a:xfrm flipV="1">
            <a:off x="3600450" y="1796052"/>
            <a:ext cx="855003" cy="17145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3653027" y="2291353"/>
            <a:ext cx="960006" cy="369332"/>
          </a:xfrm>
          <a:prstGeom prst="rect">
            <a:avLst/>
          </a:prstGeom>
          <a:noFill/>
        </p:spPr>
        <p:txBody>
          <a:bodyPr wrap="none" rtlCol="0">
            <a:spAutoFit/>
          </a:bodyPr>
          <a:lstStyle/>
          <a:p>
            <a:r>
              <a:rPr lang="en-US" b="1" dirty="0" err="1" smtClean="0">
                <a:solidFill>
                  <a:schemeClr val="bg1"/>
                </a:solidFill>
              </a:rPr>
              <a:t>Miacare</a:t>
            </a:r>
            <a:endParaRPr lang="en-US" b="1" dirty="0">
              <a:solidFill>
                <a:schemeClr val="bg1"/>
              </a:solidFill>
            </a:endParaRPr>
          </a:p>
        </p:txBody>
      </p:sp>
      <p:sp>
        <p:nvSpPr>
          <p:cNvPr id="13" name="Left Arrow 12"/>
          <p:cNvSpPr/>
          <p:nvPr/>
        </p:nvSpPr>
        <p:spPr>
          <a:xfrm flipV="1">
            <a:off x="3600449" y="4965232"/>
            <a:ext cx="855003" cy="17145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Left Arrow 13"/>
          <p:cNvSpPr/>
          <p:nvPr/>
        </p:nvSpPr>
        <p:spPr>
          <a:xfrm flipV="1">
            <a:off x="8835559" y="4879506"/>
            <a:ext cx="855003" cy="17145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Left Arrow 14"/>
          <p:cNvSpPr/>
          <p:nvPr/>
        </p:nvSpPr>
        <p:spPr>
          <a:xfrm flipV="1">
            <a:off x="8835559" y="1871520"/>
            <a:ext cx="855003" cy="17145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Left Arrow 15"/>
          <p:cNvSpPr/>
          <p:nvPr/>
        </p:nvSpPr>
        <p:spPr>
          <a:xfrm>
            <a:off x="3600448" y="2604150"/>
            <a:ext cx="855003" cy="1529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3600447" y="5861965"/>
            <a:ext cx="855003" cy="1529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8220073" y="1557702"/>
            <a:ext cx="855003" cy="1529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8835558" y="5461650"/>
            <a:ext cx="855003" cy="1529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53027" y="5538115"/>
            <a:ext cx="960006" cy="369332"/>
          </a:xfrm>
          <a:prstGeom prst="rect">
            <a:avLst/>
          </a:prstGeom>
        </p:spPr>
        <p:txBody>
          <a:bodyPr wrap="none">
            <a:spAutoFit/>
          </a:bodyPr>
          <a:lstStyle/>
          <a:p>
            <a:r>
              <a:rPr lang="en-US" b="1" dirty="0" err="1">
                <a:solidFill>
                  <a:schemeClr val="bg1"/>
                </a:solidFill>
              </a:rPr>
              <a:t>Miacare</a:t>
            </a:r>
            <a:endParaRPr lang="en-US" b="1" dirty="0">
              <a:solidFill>
                <a:schemeClr val="bg1"/>
              </a:solidFill>
            </a:endParaRPr>
          </a:p>
        </p:txBody>
      </p:sp>
      <p:sp>
        <p:nvSpPr>
          <p:cNvPr id="21" name="Rectangle 20"/>
          <p:cNvSpPr/>
          <p:nvPr/>
        </p:nvSpPr>
        <p:spPr>
          <a:xfrm>
            <a:off x="8988852" y="5155287"/>
            <a:ext cx="960006" cy="369332"/>
          </a:xfrm>
          <a:prstGeom prst="rect">
            <a:avLst/>
          </a:prstGeom>
        </p:spPr>
        <p:txBody>
          <a:bodyPr wrap="none">
            <a:spAutoFit/>
          </a:bodyPr>
          <a:lstStyle/>
          <a:p>
            <a:r>
              <a:rPr lang="en-US" b="1" dirty="0" err="1">
                <a:solidFill>
                  <a:schemeClr val="bg1"/>
                </a:solidFill>
              </a:rPr>
              <a:t>Miacare</a:t>
            </a:r>
            <a:endParaRPr lang="en-US" b="1" dirty="0">
              <a:solidFill>
                <a:schemeClr val="bg1"/>
              </a:solidFill>
            </a:endParaRPr>
          </a:p>
        </p:txBody>
      </p:sp>
      <p:sp>
        <p:nvSpPr>
          <p:cNvPr id="22" name="Rectangle 21"/>
          <p:cNvSpPr/>
          <p:nvPr/>
        </p:nvSpPr>
        <p:spPr>
          <a:xfrm>
            <a:off x="8238119" y="1251843"/>
            <a:ext cx="960006" cy="369332"/>
          </a:xfrm>
          <a:prstGeom prst="rect">
            <a:avLst/>
          </a:prstGeom>
        </p:spPr>
        <p:txBody>
          <a:bodyPr wrap="none">
            <a:spAutoFit/>
          </a:bodyPr>
          <a:lstStyle/>
          <a:p>
            <a:r>
              <a:rPr lang="en-US" b="1" dirty="0" err="1">
                <a:solidFill>
                  <a:schemeClr val="bg1"/>
                </a:solidFill>
              </a:rPr>
              <a:t>Miacare</a:t>
            </a:r>
            <a:endParaRPr lang="en-US" b="1" dirty="0">
              <a:solidFill>
                <a:schemeClr val="bg1"/>
              </a:solidFill>
            </a:endParaRPr>
          </a:p>
        </p:txBody>
      </p:sp>
      <p:sp>
        <p:nvSpPr>
          <p:cNvPr id="24" name="Rectangle 23"/>
          <p:cNvSpPr/>
          <p:nvPr/>
        </p:nvSpPr>
        <p:spPr>
          <a:xfrm>
            <a:off x="8633409" y="1957245"/>
            <a:ext cx="1324978" cy="369332"/>
          </a:xfrm>
          <a:prstGeom prst="rect">
            <a:avLst/>
          </a:prstGeom>
        </p:spPr>
        <p:txBody>
          <a:bodyPr wrap="none">
            <a:spAutoFit/>
          </a:bodyPr>
          <a:lstStyle/>
          <a:p>
            <a:r>
              <a:rPr lang="en-US" b="1" dirty="0">
                <a:solidFill>
                  <a:schemeClr val="bg1"/>
                </a:solidFill>
              </a:rPr>
              <a:t>3M </a:t>
            </a:r>
            <a:r>
              <a:rPr lang="en-US" b="1" dirty="0" err="1">
                <a:solidFill>
                  <a:schemeClr val="bg1"/>
                </a:solidFill>
              </a:rPr>
              <a:t>Nexcare</a:t>
            </a:r>
            <a:endParaRPr lang="en-US" b="1" dirty="0">
              <a:solidFill>
                <a:schemeClr val="bg1"/>
              </a:solidFill>
            </a:endParaRPr>
          </a:p>
        </p:txBody>
      </p:sp>
      <p:sp>
        <p:nvSpPr>
          <p:cNvPr id="25" name="TextBox 24"/>
          <p:cNvSpPr txBox="1"/>
          <p:nvPr/>
        </p:nvSpPr>
        <p:spPr>
          <a:xfrm>
            <a:off x="2597449" y="4643742"/>
            <a:ext cx="2111155" cy="369332"/>
          </a:xfrm>
          <a:prstGeom prst="rect">
            <a:avLst/>
          </a:prstGeom>
          <a:noFill/>
        </p:spPr>
        <p:txBody>
          <a:bodyPr wrap="none" rtlCol="0">
            <a:spAutoFit/>
          </a:bodyPr>
          <a:lstStyle/>
          <a:p>
            <a:r>
              <a:rPr lang="en-US" b="1" dirty="0" smtClean="0">
                <a:solidFill>
                  <a:schemeClr val="bg1"/>
                </a:solidFill>
              </a:rPr>
              <a:t>Other Brand: C-Dow</a:t>
            </a:r>
            <a:endParaRPr lang="en-US" b="1" dirty="0">
              <a:solidFill>
                <a:schemeClr val="bg1"/>
              </a:solidFill>
            </a:endParaRPr>
          </a:p>
        </p:txBody>
      </p:sp>
      <p:sp>
        <p:nvSpPr>
          <p:cNvPr id="26" name="Rectangle 25"/>
          <p:cNvSpPr/>
          <p:nvPr/>
        </p:nvSpPr>
        <p:spPr>
          <a:xfrm>
            <a:off x="7936743" y="4552680"/>
            <a:ext cx="2021644" cy="369332"/>
          </a:xfrm>
          <a:prstGeom prst="rect">
            <a:avLst/>
          </a:prstGeom>
        </p:spPr>
        <p:txBody>
          <a:bodyPr wrap="none">
            <a:spAutoFit/>
          </a:bodyPr>
          <a:lstStyle/>
          <a:p>
            <a:r>
              <a:rPr lang="en-US" b="1">
                <a:solidFill>
                  <a:schemeClr val="bg1"/>
                </a:solidFill>
              </a:rPr>
              <a:t>Other Brand: </a:t>
            </a:r>
            <a:r>
              <a:rPr lang="en-US" b="1" smtClean="0">
                <a:solidFill>
                  <a:schemeClr val="bg1"/>
                </a:solidFill>
              </a:rPr>
              <a:t>Darcy</a:t>
            </a:r>
            <a:endParaRPr lang="en-US" b="1" dirty="0">
              <a:solidFill>
                <a:schemeClr val="bg1"/>
              </a:solidFill>
            </a:endParaRPr>
          </a:p>
        </p:txBody>
      </p:sp>
      <p:sp>
        <p:nvSpPr>
          <p:cNvPr id="27" name="TextBox 26"/>
          <p:cNvSpPr txBox="1"/>
          <p:nvPr/>
        </p:nvSpPr>
        <p:spPr>
          <a:xfrm>
            <a:off x="1557544" y="3486027"/>
            <a:ext cx="2538965" cy="369332"/>
          </a:xfrm>
          <a:prstGeom prst="rect">
            <a:avLst/>
          </a:prstGeom>
          <a:noFill/>
        </p:spPr>
        <p:txBody>
          <a:bodyPr wrap="none" rtlCol="0">
            <a:spAutoFit/>
          </a:bodyPr>
          <a:lstStyle/>
          <a:p>
            <a:r>
              <a:rPr lang="en-US" b="1" dirty="0" err="1" smtClean="0">
                <a:solidFill>
                  <a:schemeClr val="bg1"/>
                </a:solidFill>
              </a:rPr>
              <a:t>Miacare</a:t>
            </a:r>
            <a:r>
              <a:rPr lang="en-US" b="1" dirty="0" smtClean="0">
                <a:solidFill>
                  <a:schemeClr val="bg1"/>
                </a:solidFill>
              </a:rPr>
              <a:t>: High Invisibility</a:t>
            </a:r>
            <a:endParaRPr lang="en-US" b="1" dirty="0">
              <a:solidFill>
                <a:schemeClr val="bg1"/>
              </a:solidFill>
            </a:endParaRPr>
          </a:p>
        </p:txBody>
      </p:sp>
      <p:sp>
        <p:nvSpPr>
          <p:cNvPr id="28" name="Rectangle 27"/>
          <p:cNvSpPr/>
          <p:nvPr/>
        </p:nvSpPr>
        <p:spPr>
          <a:xfrm>
            <a:off x="6950590" y="3471459"/>
            <a:ext cx="2538965" cy="369332"/>
          </a:xfrm>
          <a:prstGeom prst="rect">
            <a:avLst/>
          </a:prstGeom>
        </p:spPr>
        <p:txBody>
          <a:bodyPr wrap="none">
            <a:spAutoFit/>
          </a:bodyPr>
          <a:lstStyle/>
          <a:p>
            <a:r>
              <a:rPr lang="en-US" b="1" dirty="0" err="1">
                <a:solidFill>
                  <a:schemeClr val="bg1"/>
                </a:solidFill>
              </a:rPr>
              <a:t>Miacare</a:t>
            </a:r>
            <a:r>
              <a:rPr lang="en-US" b="1" dirty="0">
                <a:solidFill>
                  <a:schemeClr val="bg1"/>
                </a:solidFill>
              </a:rPr>
              <a:t>: High Invisibility</a:t>
            </a:r>
          </a:p>
        </p:txBody>
      </p:sp>
      <p:sp>
        <p:nvSpPr>
          <p:cNvPr id="29" name="Rectangle 28"/>
          <p:cNvSpPr/>
          <p:nvPr/>
        </p:nvSpPr>
        <p:spPr>
          <a:xfrm>
            <a:off x="1557543" y="6295793"/>
            <a:ext cx="2538965" cy="369332"/>
          </a:xfrm>
          <a:prstGeom prst="rect">
            <a:avLst/>
          </a:prstGeom>
        </p:spPr>
        <p:txBody>
          <a:bodyPr wrap="none">
            <a:spAutoFit/>
          </a:bodyPr>
          <a:lstStyle/>
          <a:p>
            <a:r>
              <a:rPr lang="en-US" b="1" dirty="0" err="1">
                <a:solidFill>
                  <a:schemeClr val="bg1"/>
                </a:solidFill>
              </a:rPr>
              <a:t>Miacare</a:t>
            </a:r>
            <a:r>
              <a:rPr lang="en-US" b="1" dirty="0">
                <a:solidFill>
                  <a:schemeClr val="bg1"/>
                </a:solidFill>
              </a:rPr>
              <a:t>: High Invisibility</a:t>
            </a:r>
          </a:p>
        </p:txBody>
      </p:sp>
      <p:sp>
        <p:nvSpPr>
          <p:cNvPr id="30" name="Rectangle 29"/>
          <p:cNvSpPr/>
          <p:nvPr/>
        </p:nvSpPr>
        <p:spPr>
          <a:xfrm>
            <a:off x="6930200" y="6295793"/>
            <a:ext cx="2559355" cy="369332"/>
          </a:xfrm>
          <a:prstGeom prst="rect">
            <a:avLst/>
          </a:prstGeom>
        </p:spPr>
        <p:txBody>
          <a:bodyPr wrap="none">
            <a:spAutoFit/>
          </a:bodyPr>
          <a:lstStyle/>
          <a:p>
            <a:r>
              <a:rPr lang="en-US" b="1" dirty="0" err="1">
                <a:solidFill>
                  <a:schemeClr val="bg1"/>
                </a:solidFill>
              </a:rPr>
              <a:t>Miacare</a:t>
            </a:r>
            <a:r>
              <a:rPr lang="en-US" b="1" dirty="0" smtClean="0">
                <a:solidFill>
                  <a:schemeClr val="bg1"/>
                </a:solidFill>
              </a:rPr>
              <a:t>: Light Reflection</a:t>
            </a:r>
            <a:endParaRPr lang="en-US" b="1" dirty="0">
              <a:solidFill>
                <a:schemeClr val="bg1"/>
              </a:solidFill>
            </a:endParaRPr>
          </a:p>
        </p:txBody>
      </p:sp>
    </p:spTree>
    <p:extLst>
      <p:ext uri="{BB962C8B-B14F-4D97-AF65-F5344CB8AC3E}">
        <p14:creationId xmlns:p14="http://schemas.microsoft.com/office/powerpoint/2010/main" val="1354972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9723618"/>
              </p:ext>
            </p:extLst>
          </p:nvPr>
        </p:nvGraphicFramePr>
        <p:xfrm>
          <a:off x="1028699" y="300037"/>
          <a:ext cx="10029825" cy="6363819"/>
        </p:xfrm>
        <a:graphic>
          <a:graphicData uri="http://schemas.openxmlformats.org/drawingml/2006/table">
            <a:tbl>
              <a:tblPr/>
              <a:tblGrid>
                <a:gridCol w="1885951"/>
                <a:gridCol w="2125979"/>
                <a:gridCol w="2005965"/>
                <a:gridCol w="2005965"/>
                <a:gridCol w="2005965"/>
              </a:tblGrid>
              <a:tr h="175580">
                <a:tc>
                  <a:txBody>
                    <a:bodyPr/>
                    <a:lstStyle/>
                    <a:p>
                      <a:endParaRPr lang="en-US" sz="1400" b="1" i="0" dirty="0">
                        <a:effectLst/>
                        <a:latin typeface="Calibri" charset="0"/>
                        <a:ea typeface="Calibri" charset="0"/>
                        <a:cs typeface="Calibri" charset="0"/>
                      </a:endParaRP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err="1" smtClean="0">
                          <a:effectLst/>
                          <a:latin typeface="Calibri" charset="0"/>
                          <a:ea typeface="Calibri" charset="0"/>
                          <a:cs typeface="Calibri" charset="0"/>
                        </a:rPr>
                        <a:t>Miacare</a:t>
                      </a:r>
                      <a:r>
                        <a:rPr lang="en-US" sz="1400" b="1" i="0" dirty="0" smtClean="0">
                          <a:effectLst/>
                          <a:latin typeface="Calibri" charset="0"/>
                          <a:ea typeface="Calibri" charset="0"/>
                          <a:cs typeface="Calibri" charset="0"/>
                        </a:rPr>
                        <a:t> </a:t>
                      </a:r>
                      <a:endParaRPr lang="en-US" sz="1400" b="1" i="0" dirty="0">
                        <a:effectLst/>
                        <a:latin typeface="Calibri" charset="0"/>
                        <a:ea typeface="Calibri" charset="0"/>
                        <a:cs typeface="Calibri" charset="0"/>
                      </a:endParaRP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l-PL" sz="1400" b="1" i="0" dirty="0" smtClean="0">
                          <a:effectLst/>
                          <a:latin typeface="Calibri" charset="0"/>
                          <a:ea typeface="Calibri" charset="0"/>
                          <a:cs typeface="Calibri" charset="0"/>
                        </a:rPr>
                        <a:t>C-</a:t>
                      </a:r>
                      <a:r>
                        <a:rPr lang="pl-PL" sz="1400" b="1" i="0" dirty="0" err="1" smtClean="0">
                          <a:effectLst/>
                          <a:latin typeface="Calibri" charset="0"/>
                          <a:ea typeface="Calibri" charset="0"/>
                          <a:cs typeface="Calibri" charset="0"/>
                        </a:rPr>
                        <a:t>Dow</a:t>
                      </a:r>
                      <a:r>
                        <a:rPr lang="pl-PL" sz="1400" b="1" i="0" dirty="0" smtClean="0">
                          <a:effectLst/>
                          <a:latin typeface="Calibri" charset="0"/>
                          <a:ea typeface="Calibri" charset="0"/>
                          <a:cs typeface="Calibri" charset="0"/>
                        </a:rPr>
                        <a:t> </a:t>
                      </a:r>
                      <a:endParaRPr lang="pl-PL" sz="1400" b="1" i="0" dirty="0">
                        <a:effectLst/>
                        <a:latin typeface="Calibri" charset="0"/>
                        <a:ea typeface="Calibri" charset="0"/>
                        <a:cs typeface="Calibri" charset="0"/>
                      </a:endParaRP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err="1">
                          <a:effectLst/>
                          <a:latin typeface="Calibri" charset="0"/>
                          <a:ea typeface="Calibri" charset="0"/>
                          <a:cs typeface="Calibri" charset="0"/>
                        </a:rPr>
                        <a:t>Wegis</a:t>
                      </a:r>
                      <a:r>
                        <a:rPr lang="en-US" sz="1400" b="1" i="0" dirty="0">
                          <a:effectLst/>
                          <a:latin typeface="Calibri" charset="0"/>
                          <a:ea typeface="Calibri" charset="0"/>
                          <a:cs typeface="Calibri" charset="0"/>
                        </a:rPr>
                        <a:t>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3M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4107">
                <a:tc>
                  <a:txBody>
                    <a:bodyPr/>
                    <a:lstStyle/>
                    <a:p>
                      <a:r>
                        <a:rPr lang="en-US" sz="1400" b="1" i="0" dirty="0">
                          <a:effectLst/>
                          <a:latin typeface="Calibri" charset="0"/>
                          <a:ea typeface="Calibri" charset="0"/>
                          <a:cs typeface="Calibri" charset="0"/>
                        </a:rPr>
                        <a:t>Sample </a:t>
                      </a:r>
                    </a:p>
                    <a:p>
                      <a:endParaRPr lang="en-US" sz="1400" b="1" i="0" dirty="0" smtClean="0">
                        <a:solidFill>
                          <a:srgbClr val="007F00"/>
                        </a:solidFill>
                        <a:effectLst/>
                        <a:latin typeface="Calibri" charset="0"/>
                        <a:ea typeface="Calibri" charset="0"/>
                        <a:cs typeface="Calibri" charset="0"/>
                      </a:endParaRPr>
                    </a:p>
                    <a:p>
                      <a:r>
                        <a:rPr lang="en-US" sz="1400" b="1" i="0" dirty="0" smtClean="0">
                          <a:solidFill>
                            <a:srgbClr val="007F00"/>
                          </a:solidFill>
                          <a:effectLst/>
                          <a:latin typeface="Calibri" charset="0"/>
                          <a:ea typeface="Calibri" charset="0"/>
                          <a:cs typeface="Calibri" charset="0"/>
                        </a:rPr>
                        <a:t>Thickness(mm</a:t>
                      </a:r>
                      <a:r>
                        <a:rPr lang="en-US" sz="1400" b="1" i="0" dirty="0">
                          <a:solidFill>
                            <a:srgbClr val="007F00"/>
                          </a:solidFill>
                          <a:effectLst/>
                          <a:latin typeface="Calibri" charset="0"/>
                          <a:ea typeface="Calibri" charset="0"/>
                          <a:cs typeface="Calibri" charset="0"/>
                        </a:rPr>
                        <a:t>) </a:t>
                      </a:r>
                      <a:endParaRPr lang="en-US" sz="1400" b="1" i="0" dirty="0">
                        <a:effectLst/>
                        <a:latin typeface="Calibri" charset="0"/>
                        <a:ea typeface="Calibri" charset="0"/>
                        <a:cs typeface="Calibri" charset="0"/>
                      </a:endParaRP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b="1" i="0" dirty="0" smtClean="0">
                        <a:effectLst/>
                        <a:latin typeface="Calibri" charset="0"/>
                        <a:ea typeface="Calibri" charset="0"/>
                        <a:cs typeface="Calibri" charset="0"/>
                      </a:endParaRPr>
                    </a:p>
                    <a:p>
                      <a:endParaRPr lang="en-US" sz="1400" b="1" i="0" dirty="0" smtClean="0">
                        <a:effectLst/>
                        <a:latin typeface="Calibri" charset="0"/>
                        <a:ea typeface="Calibri" charset="0"/>
                        <a:cs typeface="Calibri" charset="0"/>
                      </a:endParaRPr>
                    </a:p>
                    <a:p>
                      <a:endParaRPr lang="en-US" sz="1400" b="1" i="0" dirty="0" smtClean="0">
                        <a:effectLst/>
                        <a:latin typeface="Calibri" charset="0"/>
                        <a:ea typeface="Calibri" charset="0"/>
                        <a:cs typeface="Calibri" charset="0"/>
                      </a:endParaRPr>
                    </a:p>
                    <a:p>
                      <a:pPr algn="ctr"/>
                      <a:r>
                        <a:rPr lang="en-US" sz="1400" b="1" i="0" dirty="0" smtClean="0">
                          <a:effectLst/>
                          <a:latin typeface="Calibri" charset="0"/>
                          <a:ea typeface="Calibri" charset="0"/>
                          <a:cs typeface="Calibri" charset="0"/>
                        </a:rPr>
                        <a:t>0</a:t>
                      </a:r>
                      <a:r>
                        <a:rPr lang="en-US" sz="1400" b="1" i="0" dirty="0">
                          <a:effectLst/>
                          <a:latin typeface="Calibri" charset="0"/>
                          <a:ea typeface="Calibri" charset="0"/>
                          <a:cs typeface="Calibri" charset="0"/>
                        </a:rPr>
                        <a:t>. 4764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b="1" i="0" dirty="0" smtClean="0">
                        <a:effectLst/>
                        <a:latin typeface="Calibri" charset="0"/>
                        <a:ea typeface="Calibri" charset="0"/>
                        <a:cs typeface="Calibri" charset="0"/>
                      </a:endParaRPr>
                    </a:p>
                    <a:p>
                      <a:endParaRPr lang="en-US" sz="1400" b="1" i="0" dirty="0" smtClean="0">
                        <a:effectLst/>
                        <a:latin typeface="Calibri" charset="0"/>
                        <a:ea typeface="Calibri" charset="0"/>
                        <a:cs typeface="Calibri" charset="0"/>
                      </a:endParaRPr>
                    </a:p>
                    <a:p>
                      <a:endParaRPr lang="en-US" sz="1400" b="1" i="0" dirty="0" smtClean="0">
                        <a:effectLst/>
                        <a:latin typeface="Calibri" charset="0"/>
                        <a:ea typeface="Calibri" charset="0"/>
                        <a:cs typeface="Calibri" charset="0"/>
                      </a:endParaRPr>
                    </a:p>
                    <a:p>
                      <a:pPr algn="ctr"/>
                      <a:r>
                        <a:rPr lang="en-US" sz="1400" b="1" i="0" dirty="0" smtClean="0">
                          <a:effectLst/>
                          <a:latin typeface="Calibri" charset="0"/>
                          <a:ea typeface="Calibri" charset="0"/>
                          <a:cs typeface="Calibri" charset="0"/>
                        </a:rPr>
                        <a:t>0</a:t>
                      </a:r>
                      <a:r>
                        <a:rPr lang="en-US" sz="1400" b="1" i="0" dirty="0">
                          <a:effectLst/>
                          <a:latin typeface="Calibri" charset="0"/>
                          <a:ea typeface="Calibri" charset="0"/>
                          <a:cs typeface="Calibri" charset="0"/>
                        </a:rPr>
                        <a:t>. 4134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b="1" i="0" dirty="0" smtClean="0">
                        <a:effectLst/>
                        <a:latin typeface="Calibri" charset="0"/>
                        <a:ea typeface="Calibri" charset="0"/>
                        <a:cs typeface="Calibri" charset="0"/>
                      </a:endParaRPr>
                    </a:p>
                    <a:p>
                      <a:endParaRPr lang="en-US" sz="1400" b="1" i="0" dirty="0" smtClean="0">
                        <a:effectLst/>
                        <a:latin typeface="Calibri" charset="0"/>
                        <a:ea typeface="Calibri" charset="0"/>
                        <a:cs typeface="Calibri" charset="0"/>
                      </a:endParaRPr>
                    </a:p>
                    <a:p>
                      <a:endParaRPr lang="en-US" sz="1400" b="1" i="0" dirty="0" smtClean="0">
                        <a:effectLst/>
                        <a:latin typeface="Calibri" charset="0"/>
                        <a:ea typeface="Calibri" charset="0"/>
                        <a:cs typeface="Calibri" charset="0"/>
                      </a:endParaRPr>
                    </a:p>
                    <a:p>
                      <a:pPr algn="ctr"/>
                      <a:r>
                        <a:rPr lang="en-US" sz="1400" b="1" i="0" dirty="0" smtClean="0">
                          <a:effectLst/>
                          <a:latin typeface="Calibri" charset="0"/>
                          <a:ea typeface="Calibri" charset="0"/>
                          <a:cs typeface="Calibri" charset="0"/>
                        </a:rPr>
                        <a:t>0</a:t>
                      </a:r>
                      <a:r>
                        <a:rPr lang="en-US" sz="1400" b="1" i="0" dirty="0">
                          <a:effectLst/>
                          <a:latin typeface="Calibri" charset="0"/>
                          <a:ea typeface="Calibri" charset="0"/>
                          <a:cs typeface="Calibri" charset="0"/>
                        </a:rPr>
                        <a:t>. 247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b="1" i="0" dirty="0" smtClean="0">
                        <a:effectLst/>
                        <a:latin typeface="Calibri" charset="0"/>
                        <a:ea typeface="Calibri" charset="0"/>
                        <a:cs typeface="Calibri" charset="0"/>
                      </a:endParaRPr>
                    </a:p>
                    <a:p>
                      <a:endParaRPr lang="en-US" sz="1400" b="1" i="0" dirty="0" smtClean="0">
                        <a:effectLst/>
                        <a:latin typeface="Calibri" charset="0"/>
                        <a:ea typeface="Calibri" charset="0"/>
                        <a:cs typeface="Calibri" charset="0"/>
                      </a:endParaRPr>
                    </a:p>
                    <a:p>
                      <a:endParaRPr lang="en-US" sz="1400" b="1" i="0" dirty="0" smtClean="0">
                        <a:effectLst/>
                        <a:latin typeface="Calibri" charset="0"/>
                        <a:ea typeface="Calibri" charset="0"/>
                        <a:cs typeface="Calibri" charset="0"/>
                      </a:endParaRPr>
                    </a:p>
                    <a:p>
                      <a:pPr algn="ctr"/>
                      <a:r>
                        <a:rPr lang="en-US" sz="1400" b="1" i="0" dirty="0" smtClean="0">
                          <a:effectLst/>
                          <a:latin typeface="Calibri" charset="0"/>
                          <a:ea typeface="Calibri" charset="0"/>
                          <a:cs typeface="Calibri" charset="0"/>
                        </a:rPr>
                        <a:t>0</a:t>
                      </a:r>
                      <a:r>
                        <a:rPr lang="en-US" sz="1400" b="1" i="0" dirty="0">
                          <a:effectLst/>
                          <a:latin typeface="Calibri" charset="0"/>
                          <a:ea typeface="Calibri" charset="0"/>
                          <a:cs typeface="Calibri" charset="0"/>
                        </a:rPr>
                        <a:t>. 4608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73">
                <a:tc>
                  <a:txBody>
                    <a:bodyPr/>
                    <a:lstStyle/>
                    <a:p>
                      <a:r>
                        <a:rPr lang="en-US" sz="1400" b="1" i="0" dirty="0">
                          <a:solidFill>
                            <a:srgbClr val="007F00"/>
                          </a:solidFill>
                          <a:effectLst/>
                          <a:latin typeface="Calibri" charset="0"/>
                          <a:ea typeface="Calibri" charset="0"/>
                          <a:cs typeface="Calibri" charset="0"/>
                        </a:rPr>
                        <a:t>Edge(mm) </a:t>
                      </a:r>
                      <a:endParaRPr lang="en-US" sz="1400" b="1" i="0" dirty="0">
                        <a:effectLst/>
                        <a:latin typeface="Calibri" charset="0"/>
                        <a:ea typeface="Calibri" charset="0"/>
                        <a:cs typeface="Calibri" charset="0"/>
                      </a:endParaRP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0.0734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400" b="1" i="0" dirty="0">
                          <a:solidFill>
                            <a:srgbClr val="FF0000"/>
                          </a:solidFill>
                          <a:effectLst/>
                          <a:latin typeface="Calibri" charset="0"/>
                          <a:ea typeface="Calibri" charset="0"/>
                          <a:cs typeface="Calibri" charset="0"/>
                        </a:rPr>
                        <a:t>* </a:t>
                      </a:r>
                      <a:r>
                        <a:rPr lang="en-US" sz="1400" b="1" i="0" dirty="0" smtClean="0">
                          <a:effectLst/>
                          <a:latin typeface="Calibri" charset="0"/>
                          <a:ea typeface="Calibri" charset="0"/>
                          <a:cs typeface="Calibri" charset="0"/>
                        </a:rPr>
                        <a:t>0.0716 </a:t>
                      </a:r>
                      <a:endParaRPr lang="en-US" sz="1400" b="1" i="0" dirty="0">
                        <a:effectLst/>
                        <a:latin typeface="Calibri" charset="0"/>
                        <a:ea typeface="Calibri" charset="0"/>
                        <a:cs typeface="Calibri" charset="0"/>
                      </a:endParaRPr>
                    </a:p>
                    <a:p>
                      <a:pPr algn="ctr"/>
                      <a:r>
                        <a:rPr lang="en-US" sz="1400" b="1" i="0" dirty="0" smtClean="0">
                          <a:effectLst/>
                          <a:latin typeface="Calibri" charset="0"/>
                          <a:ea typeface="Calibri" charset="0"/>
                          <a:cs typeface="Calibri" charset="0"/>
                        </a:rPr>
                        <a:t>878.85 </a:t>
                      </a:r>
                      <a:endParaRPr lang="en-US" sz="1400" b="1" i="0" dirty="0">
                        <a:effectLst/>
                        <a:latin typeface="Calibri" charset="0"/>
                        <a:ea typeface="Calibri" charset="0"/>
                        <a:cs typeface="Calibri" charset="0"/>
                      </a:endParaRP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a:effectLst/>
                          <a:latin typeface="Calibri" charset="0"/>
                          <a:ea typeface="Calibri" charset="0"/>
                          <a:cs typeface="Calibri" charset="0"/>
                        </a:rPr>
                        <a:t>X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a:effectLst/>
                          <a:latin typeface="Calibri" charset="0"/>
                          <a:ea typeface="Calibri" charset="0"/>
                          <a:cs typeface="Calibri" charset="0"/>
                        </a:rPr>
                        <a:t>X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73">
                <a:tc>
                  <a:txBody>
                    <a:bodyPr/>
                    <a:lstStyle/>
                    <a:p>
                      <a:r>
                        <a:rPr lang="en-US" sz="1400" b="1" i="0" dirty="0">
                          <a:solidFill>
                            <a:srgbClr val="FF0000"/>
                          </a:solidFill>
                          <a:effectLst/>
                          <a:latin typeface="Calibri" charset="0"/>
                          <a:ea typeface="Calibri" charset="0"/>
                          <a:cs typeface="Calibri" charset="0"/>
                        </a:rPr>
                        <a:t>Stickiness Test </a:t>
                      </a:r>
                      <a:endParaRPr lang="en-US" sz="1400" b="1" i="0" dirty="0">
                        <a:effectLst/>
                        <a:latin typeface="Calibri" charset="0"/>
                        <a:ea typeface="Calibri" charset="0"/>
                        <a:cs typeface="Calibri" charset="0"/>
                      </a:endParaRP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solidFill>
                            <a:srgbClr val="FF0000"/>
                          </a:solidFill>
                          <a:effectLst/>
                          <a:latin typeface="Calibri" charset="0"/>
                          <a:ea typeface="Calibri" charset="0"/>
                          <a:cs typeface="Calibri" charset="0"/>
                        </a:rPr>
                        <a:t>* </a:t>
                      </a:r>
                      <a:r>
                        <a:rPr lang="en-US" sz="1400" b="1" i="0" dirty="0">
                          <a:effectLst/>
                          <a:latin typeface="Calibri" charset="0"/>
                          <a:ea typeface="Calibri" charset="0"/>
                          <a:cs typeface="Calibri" charset="0"/>
                        </a:rPr>
                        <a:t>1234.78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r>
                        <a:rPr lang="en-US" sz="1400" b="1" i="0">
                          <a:effectLst/>
                          <a:latin typeface="Calibri" charset="0"/>
                          <a:ea typeface="Calibri" charset="0"/>
                          <a:cs typeface="Calibri" charset="0"/>
                        </a:rPr>
                        <a:t>724.38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a:effectLst/>
                          <a:latin typeface="Calibri" charset="0"/>
                          <a:ea typeface="Calibri" charset="0"/>
                          <a:cs typeface="Calibri" charset="0"/>
                        </a:rPr>
                        <a:t>230.05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278">
                <a:tc>
                  <a:txBody>
                    <a:bodyPr/>
                    <a:lstStyle/>
                    <a:p>
                      <a:r>
                        <a:rPr lang="en-US" sz="1400" b="1" i="0" dirty="0">
                          <a:solidFill>
                            <a:srgbClr val="993300"/>
                          </a:solidFill>
                          <a:effectLst/>
                          <a:latin typeface="Calibri" charset="0"/>
                          <a:ea typeface="Calibri" charset="0"/>
                          <a:cs typeface="Calibri" charset="0"/>
                        </a:rPr>
                        <a:t>Absorption Test(8hrs) </a:t>
                      </a:r>
                      <a:endParaRPr lang="en-US" sz="1400" b="1" i="0" dirty="0">
                        <a:effectLst/>
                        <a:latin typeface="Calibri" charset="0"/>
                        <a:ea typeface="Calibri" charset="0"/>
                        <a:cs typeface="Calibri" charset="0"/>
                      </a:endParaRP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493%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solidFill>
                            <a:srgbClr val="FF0000"/>
                          </a:solidFill>
                          <a:effectLst/>
                          <a:latin typeface="Calibri" charset="0"/>
                          <a:ea typeface="Calibri" charset="0"/>
                          <a:cs typeface="Calibri" charset="0"/>
                        </a:rPr>
                        <a:t>* </a:t>
                      </a:r>
                      <a:r>
                        <a:rPr lang="en-US" sz="1400" b="1" i="0" dirty="0" smtClean="0">
                          <a:effectLst/>
                          <a:latin typeface="Calibri" charset="0"/>
                          <a:ea typeface="Calibri" charset="0"/>
                          <a:cs typeface="Calibri" charset="0"/>
                        </a:rPr>
                        <a:t>616</a:t>
                      </a:r>
                      <a:r>
                        <a:rPr lang="en-US" sz="1400" b="1" i="0" dirty="0">
                          <a:effectLst/>
                          <a:latin typeface="Calibri" charset="0"/>
                          <a:ea typeface="Calibri" charset="0"/>
                          <a:cs typeface="Calibri" charset="0"/>
                        </a:rPr>
                        <a:t>%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34%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a:effectLst/>
                          <a:latin typeface="Calibri" charset="0"/>
                          <a:ea typeface="Calibri" charset="0"/>
                          <a:cs typeface="Calibri" charset="0"/>
                        </a:rPr>
                        <a:t>234%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278">
                <a:tc>
                  <a:txBody>
                    <a:bodyPr/>
                    <a:lstStyle/>
                    <a:p>
                      <a:r>
                        <a:rPr lang="en-US" sz="1400" b="1" i="0" dirty="0">
                          <a:solidFill>
                            <a:srgbClr val="993300"/>
                          </a:solidFill>
                          <a:effectLst/>
                          <a:latin typeface="Calibri" charset="0"/>
                          <a:ea typeface="Calibri" charset="0"/>
                          <a:cs typeface="Calibri" charset="0"/>
                        </a:rPr>
                        <a:t>Absorption Test(24hrs) </a:t>
                      </a:r>
                      <a:endParaRPr lang="en-US" sz="1400" b="1" i="0" dirty="0">
                        <a:effectLst/>
                        <a:latin typeface="Calibri" charset="0"/>
                        <a:ea typeface="Calibri" charset="0"/>
                        <a:cs typeface="Calibri" charset="0"/>
                      </a:endParaRP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solidFill>
                            <a:srgbClr val="FF0000"/>
                          </a:solidFill>
                          <a:effectLst/>
                          <a:latin typeface="Calibri" charset="0"/>
                          <a:ea typeface="Calibri" charset="0"/>
                          <a:cs typeface="Calibri" charset="0"/>
                        </a:rPr>
                        <a:t>* </a:t>
                      </a:r>
                      <a:r>
                        <a:rPr lang="en-US" sz="1400" b="1" i="0" dirty="0" smtClean="0">
                          <a:effectLst/>
                          <a:latin typeface="Calibri" charset="0"/>
                          <a:ea typeface="Calibri" charset="0"/>
                          <a:cs typeface="Calibri" charset="0"/>
                        </a:rPr>
                        <a:t>670</a:t>
                      </a:r>
                      <a:r>
                        <a:rPr lang="en-US" sz="1400" b="1" i="0" dirty="0">
                          <a:effectLst/>
                          <a:latin typeface="Calibri" charset="0"/>
                          <a:ea typeface="Calibri" charset="0"/>
                          <a:cs typeface="Calibri" charset="0"/>
                        </a:rPr>
                        <a:t>%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600%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66%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a:effectLst/>
                          <a:latin typeface="Calibri" charset="0"/>
                          <a:ea typeface="Calibri" charset="0"/>
                          <a:cs typeface="Calibri" charset="0"/>
                        </a:rPr>
                        <a:t>232%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64">
                <a:tc>
                  <a:txBody>
                    <a:bodyPr/>
                    <a:lstStyle/>
                    <a:p>
                      <a:r>
                        <a:rPr lang="en-US" sz="1400" b="1" i="0" dirty="0">
                          <a:effectLst/>
                          <a:latin typeface="Calibri" charset="0"/>
                          <a:ea typeface="Calibri" charset="0"/>
                          <a:cs typeface="Calibri" charset="0"/>
                        </a:rPr>
                        <a:t>UVB exposure amount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1.4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3.5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solidFill>
                            <a:srgbClr val="FF0000"/>
                          </a:solidFill>
                          <a:effectLst/>
                          <a:latin typeface="Calibri" charset="0"/>
                          <a:ea typeface="Calibri" charset="0"/>
                          <a:cs typeface="Calibri" charset="0"/>
                        </a:rPr>
                        <a:t>* </a:t>
                      </a:r>
                      <a:r>
                        <a:rPr lang="en-US" sz="1400" b="1" i="0" dirty="0" smtClean="0">
                          <a:effectLst/>
                          <a:latin typeface="Calibri" charset="0"/>
                          <a:ea typeface="Calibri" charset="0"/>
                          <a:cs typeface="Calibri" charset="0"/>
                        </a:rPr>
                        <a:t>0</a:t>
                      </a:r>
                      <a:r>
                        <a:rPr lang="en-US" sz="1400" b="1" i="0" dirty="0">
                          <a:effectLst/>
                          <a:latin typeface="Calibri" charset="0"/>
                          <a:ea typeface="Calibri" charset="0"/>
                          <a:cs typeface="Calibri" charset="0"/>
                        </a:rPr>
                        <a:t>. 65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a:effectLst/>
                          <a:latin typeface="Calibri" charset="0"/>
                          <a:ea typeface="Calibri" charset="0"/>
                          <a:cs typeface="Calibri" charset="0"/>
                        </a:rPr>
                        <a:t>1.2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73">
                <a:tc>
                  <a:txBody>
                    <a:bodyPr/>
                    <a:lstStyle/>
                    <a:p>
                      <a:r>
                        <a:rPr lang="en-US" sz="1400" b="1" i="0">
                          <a:effectLst/>
                          <a:latin typeface="Calibri" charset="0"/>
                          <a:ea typeface="Calibri" charset="0"/>
                          <a:cs typeface="Calibri" charset="0"/>
                        </a:rPr>
                        <a:t>pH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6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6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a:effectLst/>
                          <a:latin typeface="Calibri" charset="0"/>
                          <a:ea typeface="Calibri" charset="0"/>
                          <a:cs typeface="Calibri" charset="0"/>
                        </a:rPr>
                        <a:t>6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a:effectLst/>
                          <a:latin typeface="Calibri" charset="0"/>
                          <a:ea typeface="Calibri" charset="0"/>
                          <a:cs typeface="Calibri" charset="0"/>
                        </a:rPr>
                        <a:t>6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44">
                <a:tc>
                  <a:txBody>
                    <a:bodyPr/>
                    <a:lstStyle/>
                    <a:p>
                      <a:r>
                        <a:rPr lang="en-US" sz="1400" b="1" i="0">
                          <a:effectLst/>
                          <a:latin typeface="Calibri" charset="0"/>
                          <a:ea typeface="Calibri" charset="0"/>
                          <a:cs typeface="Calibri" charset="0"/>
                        </a:rPr>
                        <a:t>Eccentricity(Max:mm)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3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2.9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X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a:effectLst/>
                          <a:latin typeface="Calibri" charset="0"/>
                          <a:ea typeface="Calibri" charset="0"/>
                          <a:cs typeface="Calibri" charset="0"/>
                        </a:rPr>
                        <a:t>X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44">
                <a:tc>
                  <a:txBody>
                    <a:bodyPr/>
                    <a:lstStyle/>
                    <a:p>
                      <a:r>
                        <a:rPr lang="en-US" sz="1400" b="1" i="0">
                          <a:effectLst/>
                          <a:latin typeface="Calibri" charset="0"/>
                          <a:ea typeface="Calibri" charset="0"/>
                          <a:cs typeface="Calibri" charset="0"/>
                        </a:rPr>
                        <a:t>Absorption surface(mm)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a:effectLst/>
                          <a:latin typeface="Calibri" charset="0"/>
                          <a:ea typeface="Calibri" charset="0"/>
                          <a:cs typeface="Calibri" charset="0"/>
                        </a:rPr>
                        <a:t>8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8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12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12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73">
                <a:tc>
                  <a:txBody>
                    <a:bodyPr/>
                    <a:lstStyle/>
                    <a:p>
                      <a:r>
                        <a:rPr lang="en-US" sz="1400" b="1" i="0">
                          <a:effectLst/>
                          <a:latin typeface="Calibri" charset="0"/>
                          <a:ea typeface="Calibri" charset="0"/>
                          <a:cs typeface="Calibri" charset="0"/>
                        </a:rPr>
                        <a:t>Total surface(mm)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a:effectLst/>
                          <a:latin typeface="Calibri" charset="0"/>
                          <a:ea typeface="Calibri" charset="0"/>
                          <a:cs typeface="Calibri" charset="0"/>
                        </a:rPr>
                        <a:t>12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12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12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12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083">
                <a:tc>
                  <a:txBody>
                    <a:bodyPr/>
                    <a:lstStyle/>
                    <a:p>
                      <a:r>
                        <a:rPr lang="en-US" sz="1400" b="1" i="0">
                          <a:effectLst/>
                          <a:latin typeface="Calibri" charset="0"/>
                          <a:ea typeface="Calibri" charset="0"/>
                          <a:cs typeface="Calibri" charset="0"/>
                        </a:rPr>
                        <a:t>Color (by color card)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smtClean="0">
                          <a:effectLst/>
                          <a:latin typeface="Calibri" charset="0"/>
                          <a:ea typeface="Calibri" charset="0"/>
                          <a:cs typeface="Calibri" charset="0"/>
                        </a:rPr>
                        <a:t>Center- 7403C</a:t>
                      </a:r>
                      <a:r>
                        <a:rPr lang="en-US" sz="1400" b="1" i="0" dirty="0">
                          <a:effectLst/>
                          <a:latin typeface="Calibri" charset="0"/>
                          <a:ea typeface="Calibri" charset="0"/>
                          <a:cs typeface="Calibri" charset="0"/>
                        </a:rPr>
                        <a:t>, Edge-transparent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smtClean="0">
                          <a:effectLst/>
                          <a:latin typeface="Calibri" charset="0"/>
                          <a:ea typeface="Calibri" charset="0"/>
                          <a:cs typeface="Calibri" charset="0"/>
                        </a:rPr>
                        <a:t>Center- 80</a:t>
                      </a:r>
                      <a:r>
                        <a:rPr lang="en-US" sz="1400" b="1" i="0" dirty="0">
                          <a:effectLst/>
                          <a:latin typeface="Calibri" charset="0"/>
                          <a:ea typeface="Calibri" charset="0"/>
                          <a:cs typeface="Calibri" charset="0"/>
                        </a:rPr>
                        <a:t>% lighter than7401C,Edge- transparent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a:effectLst/>
                          <a:latin typeface="Calibri" charset="0"/>
                          <a:ea typeface="Calibri" charset="0"/>
                          <a:cs typeface="Calibri" charset="0"/>
                        </a:rPr>
                        <a:t>7402C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hr-HR" sz="1400" b="1" i="0" dirty="0">
                          <a:effectLst/>
                          <a:latin typeface="Calibri" charset="0"/>
                          <a:ea typeface="Calibri" charset="0"/>
                          <a:cs typeface="Calibri" charset="0"/>
                        </a:rPr>
                        <a:t>7402U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278">
                <a:tc>
                  <a:txBody>
                    <a:bodyPr/>
                    <a:lstStyle/>
                    <a:p>
                      <a:r>
                        <a:rPr lang="en-US" sz="1400" b="1" i="0" dirty="0">
                          <a:effectLst/>
                          <a:latin typeface="Calibri" charset="0"/>
                          <a:ea typeface="Calibri" charset="0"/>
                          <a:cs typeface="Calibri" charset="0"/>
                        </a:rPr>
                        <a:t>Offset of tearing </a:t>
                      </a:r>
                      <a:r>
                        <a:rPr lang="en-US" sz="1400" b="1" i="0" dirty="0" smtClean="0">
                          <a:effectLst/>
                          <a:latin typeface="Calibri" charset="0"/>
                          <a:ea typeface="Calibri" charset="0"/>
                          <a:cs typeface="Calibri" charset="0"/>
                        </a:rPr>
                        <a:t>line (</a:t>
                      </a:r>
                      <a:r>
                        <a:rPr lang="en-US" sz="1400" b="1" i="0" dirty="0">
                          <a:effectLst/>
                          <a:latin typeface="Calibri" charset="0"/>
                          <a:ea typeface="Calibri" charset="0"/>
                          <a:cs typeface="Calibri" charset="0"/>
                        </a:rPr>
                        <a:t>mm)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a:effectLst/>
                          <a:latin typeface="Calibri" charset="0"/>
                          <a:ea typeface="Calibri" charset="0"/>
                          <a:cs typeface="Calibri" charset="0"/>
                        </a:rPr>
                        <a:t>9.5/9 </a:t>
                      </a: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smtClean="0">
                          <a:effectLst/>
                          <a:latin typeface="Calibri" charset="0"/>
                          <a:ea typeface="Calibri" charset="0"/>
                          <a:cs typeface="Calibri" charset="0"/>
                        </a:rPr>
                        <a:t>N/A</a:t>
                      </a:r>
                      <a:endParaRPr lang="en-US" sz="1400" b="1" i="0" dirty="0">
                        <a:effectLst/>
                        <a:latin typeface="Calibri" charset="0"/>
                        <a:ea typeface="Calibri" charset="0"/>
                        <a:cs typeface="Calibri" charset="0"/>
                      </a:endParaRP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smtClean="0">
                          <a:effectLst/>
                          <a:latin typeface="Calibri" charset="0"/>
                          <a:ea typeface="Calibri" charset="0"/>
                          <a:cs typeface="Calibri" charset="0"/>
                        </a:rPr>
                        <a:t>N/A</a:t>
                      </a:r>
                      <a:endParaRPr lang="en-US" sz="1400" b="1" i="0" dirty="0">
                        <a:effectLst/>
                        <a:latin typeface="Calibri" charset="0"/>
                        <a:ea typeface="Calibri" charset="0"/>
                        <a:cs typeface="Calibri" charset="0"/>
                      </a:endParaRP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i="0" dirty="0" smtClean="0">
                          <a:effectLst/>
                          <a:latin typeface="Calibri" charset="0"/>
                          <a:ea typeface="Calibri" charset="0"/>
                          <a:cs typeface="Calibri" charset="0"/>
                        </a:rPr>
                        <a:t>N/A </a:t>
                      </a:r>
                      <a:endParaRPr lang="en-US" sz="1400" b="1" i="0" dirty="0">
                        <a:effectLst/>
                        <a:latin typeface="Calibri" charset="0"/>
                        <a:ea typeface="Calibri" charset="0"/>
                        <a:cs typeface="Calibri" charset="0"/>
                      </a:endParaRPr>
                    </a:p>
                  </a:txBody>
                  <a:tcPr marL="47917" marR="47917" marT="23958" marB="239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361928" y="658866"/>
            <a:ext cx="1244600" cy="939800"/>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334001" y="644579"/>
            <a:ext cx="1308100" cy="977900"/>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369177" y="641377"/>
            <a:ext cx="1295400" cy="977900"/>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9428956" y="615977"/>
            <a:ext cx="1308100" cy="1003300"/>
          </a:xfrm>
          <a:prstGeom prst="rect">
            <a:avLst/>
          </a:prstGeom>
          <a:noFill/>
          <a:ln>
            <a:noFill/>
          </a:ln>
        </p:spPr>
      </p:pic>
      <p:cxnSp>
        <p:nvCxnSpPr>
          <p:cNvPr id="8" name="Straight Connector 7"/>
          <p:cNvCxnSpPr/>
          <p:nvPr/>
        </p:nvCxnSpPr>
        <p:spPr>
          <a:xfrm flipV="1">
            <a:off x="5022055" y="2643187"/>
            <a:ext cx="2043112" cy="1"/>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0" y="-100073"/>
            <a:ext cx="2059282" cy="400110"/>
          </a:xfrm>
          <a:prstGeom prst="rect">
            <a:avLst/>
          </a:prstGeom>
          <a:noFill/>
        </p:spPr>
        <p:txBody>
          <a:bodyPr wrap="none" rtlCol="0">
            <a:spAutoFit/>
          </a:bodyPr>
          <a:lstStyle/>
          <a:p>
            <a:r>
              <a:rPr lang="en-US" sz="2000" b="1" i="1" u="sng" dirty="0" smtClean="0"/>
              <a:t>Best Performance</a:t>
            </a:r>
            <a:endParaRPr lang="en-US" sz="2000" b="1" i="1" u="sng" dirty="0"/>
          </a:p>
        </p:txBody>
      </p:sp>
    </p:spTree>
    <p:extLst>
      <p:ext uri="{BB962C8B-B14F-4D97-AF65-F5344CB8AC3E}">
        <p14:creationId xmlns:p14="http://schemas.microsoft.com/office/powerpoint/2010/main" val="1371499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28323" y="2829997"/>
            <a:ext cx="7002814" cy="1323439"/>
          </a:xfrm>
          <a:prstGeom prst="rect">
            <a:avLst/>
          </a:prstGeom>
        </p:spPr>
        <p:txBody>
          <a:bodyPr wrap="none">
            <a:spAutoFit/>
          </a:bodyPr>
          <a:lstStyle/>
          <a:p>
            <a:pPr algn="ctr"/>
            <a:r>
              <a:rPr lang="en-US" sz="8000" b="1" i="1" dirty="0" smtClean="0"/>
              <a:t>SPECIAL DESIGN</a:t>
            </a:r>
            <a:endParaRPr lang="en-US" sz="8000" b="1" i="1" dirty="0"/>
          </a:p>
        </p:txBody>
      </p:sp>
    </p:spTree>
    <p:extLst>
      <p:ext uri="{BB962C8B-B14F-4D97-AF65-F5344CB8AC3E}">
        <p14:creationId xmlns:p14="http://schemas.microsoft.com/office/powerpoint/2010/main" val="194300349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4" y="-190501"/>
            <a:ext cx="10131425" cy="1456267"/>
          </a:xfrm>
        </p:spPr>
        <p:txBody>
          <a:bodyPr>
            <a:normAutofit/>
          </a:bodyPr>
          <a:lstStyle/>
          <a:p>
            <a:r>
              <a:rPr lang="en-US" sz="4000" b="1" i="1" u="sng" dirty="0" smtClean="0"/>
              <a:t>Special design of </a:t>
            </a:r>
            <a:r>
              <a:rPr lang="en-US" sz="4000" b="1" i="1" u="sng" dirty="0" err="1" smtClean="0"/>
              <a:t>miacare</a:t>
            </a:r>
            <a:r>
              <a:rPr lang="en-US" sz="4000" b="1" i="1" u="sng" dirty="0" smtClean="0"/>
              <a:t> acne patch</a:t>
            </a:r>
            <a:endParaRPr lang="en-US" sz="4000" b="1" i="1" u="sng"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184278" y="1016263"/>
            <a:ext cx="4095748" cy="4820709"/>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800725" y="1628775"/>
            <a:ext cx="5557838" cy="3571875"/>
          </a:xfrm>
          <a:prstGeom prst="rect">
            <a:avLst/>
          </a:prstGeom>
          <a:noFill/>
          <a:ln>
            <a:noFill/>
          </a:ln>
        </p:spPr>
      </p:pic>
      <p:sp>
        <p:nvSpPr>
          <p:cNvPr id="9" name="Rounded Rectangle 8"/>
          <p:cNvSpPr/>
          <p:nvPr/>
        </p:nvSpPr>
        <p:spPr>
          <a:xfrm>
            <a:off x="1805386" y="5918065"/>
            <a:ext cx="2853531" cy="7143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Easy tearing Design</a:t>
            </a:r>
            <a:endParaRPr lang="en-US" sz="2400" b="1" dirty="0"/>
          </a:p>
        </p:txBody>
      </p:sp>
      <p:sp>
        <p:nvSpPr>
          <p:cNvPr id="10" name="Rounded Rectangle 9"/>
          <p:cNvSpPr/>
          <p:nvPr/>
        </p:nvSpPr>
        <p:spPr>
          <a:xfrm>
            <a:off x="6203157" y="5398690"/>
            <a:ext cx="4752974" cy="8765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Thin exterior &amp; thin interior design</a:t>
            </a:r>
            <a:endParaRPr lang="en-US" sz="2400" b="1" dirty="0"/>
          </a:p>
        </p:txBody>
      </p:sp>
    </p:spTree>
    <p:extLst>
      <p:ext uri="{BB962C8B-B14F-4D97-AF65-F5344CB8AC3E}">
        <p14:creationId xmlns:p14="http://schemas.microsoft.com/office/powerpoint/2010/main" val="7860390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7462" y="2700337"/>
            <a:ext cx="7153753" cy="1323439"/>
          </a:xfrm>
          <a:prstGeom prst="rect">
            <a:avLst/>
          </a:prstGeom>
          <a:noFill/>
        </p:spPr>
        <p:txBody>
          <a:bodyPr wrap="none" rtlCol="0">
            <a:spAutoFit/>
          </a:bodyPr>
          <a:lstStyle/>
          <a:p>
            <a:pPr algn="ctr"/>
            <a:r>
              <a:rPr lang="en-US" sz="8000" b="1" i="1" smtClean="0"/>
              <a:t>CLINICAL PROOF</a:t>
            </a:r>
            <a:endParaRPr lang="en-US" sz="8000" b="1" i="1"/>
          </a:p>
        </p:txBody>
      </p:sp>
    </p:spTree>
    <p:extLst>
      <p:ext uri="{BB962C8B-B14F-4D97-AF65-F5344CB8AC3E}">
        <p14:creationId xmlns:p14="http://schemas.microsoft.com/office/powerpoint/2010/main" val="59531177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0"/>
            <a:ext cx="10131425" cy="1194329"/>
          </a:xfrm>
        </p:spPr>
        <p:txBody>
          <a:bodyPr>
            <a:normAutofit/>
          </a:bodyPr>
          <a:lstStyle/>
          <a:p>
            <a:r>
              <a:rPr lang="en-US" sz="4000" b="1" i="1" u="sng" dirty="0" smtClean="0"/>
              <a:t>CLINICAL PROOF OF MIACARE ACNE PATCH</a:t>
            </a:r>
            <a:endParaRPr lang="en-US" sz="4000" b="1" i="1" u="sng" dirty="0"/>
          </a:p>
        </p:txBody>
      </p:sp>
      <p:sp>
        <p:nvSpPr>
          <p:cNvPr id="3" name="Content Placeholder 2"/>
          <p:cNvSpPr>
            <a:spLocks noGrp="1"/>
          </p:cNvSpPr>
          <p:nvPr>
            <p:ph idx="1"/>
          </p:nvPr>
        </p:nvSpPr>
        <p:spPr>
          <a:xfrm>
            <a:off x="114301" y="1994429"/>
            <a:ext cx="11401424" cy="5406498"/>
          </a:xfrm>
        </p:spPr>
        <p:txBody>
          <a:bodyPr>
            <a:noAutofit/>
          </a:bodyPr>
          <a:lstStyle/>
          <a:p>
            <a:pPr marL="0" indent="0">
              <a:buNone/>
            </a:pPr>
            <a:r>
              <a:rPr lang="en-US" sz="2800" b="1" dirty="0"/>
              <a:t>A clinical observation of hydrocolloid dressing in treatment </a:t>
            </a:r>
            <a:r>
              <a:rPr lang="en-US" sz="2800" b="1" dirty="0" smtClean="0"/>
              <a:t>of acne vulgaris:</a:t>
            </a:r>
            <a:endParaRPr lang="en-US" sz="2800" dirty="0"/>
          </a:p>
          <a:p>
            <a:pPr marL="0" indent="0" algn="ctr">
              <a:buNone/>
            </a:pPr>
            <a:endParaRPr lang="en-US" sz="2800" dirty="0" smtClean="0"/>
          </a:p>
          <a:p>
            <a:pPr marL="0" indent="0">
              <a:buNone/>
            </a:pPr>
            <a:r>
              <a:rPr lang="en-US" sz="2800" b="1" i="1" dirty="0" smtClean="0"/>
              <a:t>Bi </a:t>
            </a:r>
            <a:r>
              <a:rPr lang="en-US" sz="2800" b="1" i="1" dirty="0" err="1"/>
              <a:t>Zhi</a:t>
            </a:r>
            <a:r>
              <a:rPr lang="en-US" sz="2800" b="1" i="1" dirty="0"/>
              <a:t>-gang, Lu </a:t>
            </a:r>
            <a:r>
              <a:rPr lang="en-US" sz="2800" b="1" i="1" dirty="0" err="1"/>
              <a:t>Gui-qing</a:t>
            </a:r>
            <a:r>
              <a:rPr lang="en-US" sz="2800" b="1" i="1" dirty="0"/>
              <a:t>, Kang Li, Liu Yan, Fu </a:t>
            </a:r>
            <a:r>
              <a:rPr lang="en-US" sz="2800" b="1" i="1" dirty="0" err="1"/>
              <a:t>Zhi-liang</a:t>
            </a:r>
            <a:r>
              <a:rPr lang="en-US" sz="2800" b="1" i="1" dirty="0"/>
              <a:t>, Chu Xiao-</a:t>
            </a:r>
            <a:r>
              <a:rPr lang="en-US" sz="2800" b="1" i="1" dirty="0" err="1"/>
              <a:t>yan</a:t>
            </a:r>
            <a:r>
              <a:rPr lang="en-US" sz="2800" b="1" i="1" dirty="0"/>
              <a:t>, Yin Xiao-</a:t>
            </a:r>
            <a:r>
              <a:rPr lang="en-US" sz="2800" b="1" i="1" dirty="0" err="1"/>
              <a:t>qing</a:t>
            </a:r>
            <a:r>
              <a:rPr lang="en-US" sz="2800" b="1" i="1" dirty="0"/>
              <a:t>, Wang Yi-ting (Department of Dermatology, </a:t>
            </a:r>
            <a:r>
              <a:rPr lang="en-US" sz="2800" b="1" i="1" dirty="0" err="1"/>
              <a:t>BenQ</a:t>
            </a:r>
            <a:r>
              <a:rPr lang="en-US" sz="2800" b="1" i="1" dirty="0"/>
              <a:t> Medical Center, Nanjing Medical University, Nanjing, 210019) Corresponding author: Bi </a:t>
            </a:r>
            <a:r>
              <a:rPr lang="en-US" sz="2800" b="1" i="1" dirty="0" err="1"/>
              <a:t>Zhi</a:t>
            </a:r>
            <a:r>
              <a:rPr lang="en-US" sz="2800" b="1" i="1" dirty="0"/>
              <a:t>-gang, </a:t>
            </a:r>
            <a:r>
              <a:rPr lang="en-US" sz="2800" b="1" i="1" dirty="0" err="1"/>
              <a:t>E-mail:Elton.bi@benqhospital.com</a:t>
            </a:r>
            <a:r>
              <a:rPr lang="en-US" sz="2800" b="1" i="1" dirty="0"/>
              <a:t> </a:t>
            </a:r>
            <a:endParaRPr lang="en-US" sz="2800" b="1" i="1" dirty="0" smtClean="0"/>
          </a:p>
          <a:p>
            <a:pPr marL="0" indent="0" algn="ctr">
              <a:buNone/>
            </a:pPr>
            <a:endParaRPr lang="en-US" sz="2800" dirty="0"/>
          </a:p>
          <a:p>
            <a:pPr marL="0" indent="0">
              <a:buNone/>
            </a:pPr>
            <a:r>
              <a:rPr lang="en-US" sz="2800" b="1" u="sng" dirty="0"/>
              <a:t>Objectives</a:t>
            </a:r>
            <a:r>
              <a:rPr lang="en-US" sz="2800" b="1" dirty="0"/>
              <a:t>: </a:t>
            </a:r>
            <a:r>
              <a:rPr lang="en-US" sz="2800" dirty="0"/>
              <a:t>To evaluate the safety and the clinical efficacy of hydrocolloid dressings in treatment of mild and moderate acne vulgaris. </a:t>
            </a:r>
            <a:endParaRPr lang="en-US" sz="2800" dirty="0" smtClean="0"/>
          </a:p>
          <a:p>
            <a:pPr marL="0" indent="0">
              <a:buNone/>
            </a:pPr>
            <a:endParaRPr lang="en-US" sz="2800" dirty="0"/>
          </a:p>
          <a:p>
            <a:pPr marL="0" indent="0" algn="ctr">
              <a:buNone/>
            </a:pPr>
            <a:endParaRPr lang="en-US" sz="2800" dirty="0"/>
          </a:p>
          <a:p>
            <a:pPr marL="0" indent="0" algn="ctr">
              <a:buNone/>
            </a:pPr>
            <a:endParaRPr lang="en-US" sz="2400" dirty="0"/>
          </a:p>
          <a:p>
            <a:endParaRPr lang="en-US" sz="2400" dirty="0"/>
          </a:p>
        </p:txBody>
      </p:sp>
    </p:spTree>
    <p:extLst>
      <p:ext uri="{BB962C8B-B14F-4D97-AF65-F5344CB8AC3E}">
        <p14:creationId xmlns:p14="http://schemas.microsoft.com/office/powerpoint/2010/main" val="20137252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8675" y="1412876"/>
            <a:ext cx="10131425" cy="3649662"/>
          </a:xfrm>
        </p:spPr>
        <p:txBody>
          <a:bodyPr>
            <a:normAutofit/>
          </a:bodyPr>
          <a:lstStyle/>
          <a:p>
            <a:pPr marL="0" indent="0" algn="ctr">
              <a:buNone/>
            </a:pPr>
            <a:r>
              <a:rPr lang="en-US" sz="8000" b="1" i="1" dirty="0" smtClean="0"/>
              <a:t>INTRODUCTION</a:t>
            </a:r>
            <a:endParaRPr lang="en-US" sz="8000" b="1" i="1" dirty="0"/>
          </a:p>
        </p:txBody>
      </p:sp>
    </p:spTree>
    <p:extLst>
      <p:ext uri="{BB962C8B-B14F-4D97-AF65-F5344CB8AC3E}">
        <p14:creationId xmlns:p14="http://schemas.microsoft.com/office/powerpoint/2010/main" val="175691566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38" y="0"/>
            <a:ext cx="11925300" cy="7417415"/>
          </a:xfrm>
          <a:prstGeom prst="rect">
            <a:avLst/>
          </a:prstGeom>
        </p:spPr>
        <p:txBody>
          <a:bodyPr wrap="square">
            <a:spAutoFit/>
          </a:bodyPr>
          <a:lstStyle/>
          <a:p>
            <a:r>
              <a:rPr lang="en-US" sz="2800" b="1" u="sng" dirty="0"/>
              <a:t>Methods</a:t>
            </a:r>
            <a:r>
              <a:rPr lang="en-US" sz="2800" b="1" dirty="0"/>
              <a:t>: </a:t>
            </a:r>
            <a:endParaRPr lang="en-US" sz="2800" b="1" dirty="0" smtClean="0"/>
          </a:p>
          <a:p>
            <a:r>
              <a:rPr lang="en-US" sz="2800" dirty="0" smtClean="0"/>
              <a:t>120 </a:t>
            </a:r>
            <a:r>
              <a:rPr lang="en-US" sz="2800" dirty="0"/>
              <a:t>cases of mild and moderate acne vulgaris were randomly divided into treatment group and control group (each group with 60 cases). </a:t>
            </a:r>
            <a:r>
              <a:rPr lang="en-US" sz="2800" dirty="0" err="1"/>
              <a:t>miacare</a:t>
            </a:r>
            <a:r>
              <a:rPr lang="en-US" sz="2800" dirty="0"/>
              <a:t> acne patch, which made from hydrocolloid dressing, was applied in the treatment group and 0.025% </a:t>
            </a:r>
            <a:r>
              <a:rPr lang="en-US" sz="2800" dirty="0" err="1"/>
              <a:t>tretinoin</a:t>
            </a:r>
            <a:r>
              <a:rPr lang="en-US" sz="2800" dirty="0"/>
              <a:t> creams were applied in the control group, 1 time/ day, a total of 4 weeks. Before and after treatment with 3, 7, 10, 14, 17, 21, 24, 28 days, the lesions of the acne were observed respectively and the curative effect and adverse reaction were recorded and analyzed. </a:t>
            </a:r>
            <a:endParaRPr lang="en-US" sz="2800" dirty="0" smtClean="0"/>
          </a:p>
          <a:p>
            <a:endParaRPr lang="en-US" sz="2800" dirty="0"/>
          </a:p>
          <a:p>
            <a:r>
              <a:rPr lang="en-US" sz="2800" b="1" u="sng" dirty="0"/>
              <a:t>Results</a:t>
            </a:r>
            <a:r>
              <a:rPr lang="en-US" sz="2800" b="1" dirty="0"/>
              <a:t>: </a:t>
            </a:r>
            <a:endParaRPr lang="en-US" sz="2800" dirty="0"/>
          </a:p>
          <a:p>
            <a:r>
              <a:rPr lang="en-US" sz="2800" dirty="0"/>
              <a:t>During the course of treatment and after 4 weeks of therapy, </a:t>
            </a:r>
            <a:r>
              <a:rPr lang="en-US" sz="2800" dirty="0" err="1"/>
              <a:t>miacare</a:t>
            </a:r>
            <a:r>
              <a:rPr lang="en-US" sz="2800" dirty="0"/>
              <a:t> acne patch was more effective than 0.025% </a:t>
            </a:r>
            <a:r>
              <a:rPr lang="en-US" sz="2800" dirty="0" err="1"/>
              <a:t>tretinoin</a:t>
            </a:r>
            <a:r>
              <a:rPr lang="en-US" sz="2800" dirty="0"/>
              <a:t> creams on pustule. At the day 7, 10, 14, 17 of treatment, the clinical curative effects of </a:t>
            </a:r>
            <a:r>
              <a:rPr lang="en-US" sz="2800" dirty="0" err="1"/>
              <a:t>miacare</a:t>
            </a:r>
            <a:r>
              <a:rPr lang="en-US" sz="2800" dirty="0"/>
              <a:t> acne patch were obviously higher than those of 0.025% </a:t>
            </a:r>
            <a:r>
              <a:rPr lang="en-US" sz="2800" dirty="0" err="1"/>
              <a:t>tretinoin</a:t>
            </a:r>
            <a:r>
              <a:rPr lang="en-US" sz="2800" dirty="0"/>
              <a:t> cream with statistically significant difference (P&lt;0.05). No obvious adverse reaction was observed in the treatment group. </a:t>
            </a:r>
          </a:p>
          <a:p>
            <a:endParaRPr lang="en-US" sz="2800" dirty="0"/>
          </a:p>
        </p:txBody>
      </p:sp>
    </p:spTree>
    <p:extLst>
      <p:ext uri="{BB962C8B-B14F-4D97-AF65-F5344CB8AC3E}">
        <p14:creationId xmlns:p14="http://schemas.microsoft.com/office/powerpoint/2010/main" val="2033669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826969"/>
              </p:ext>
            </p:extLst>
          </p:nvPr>
        </p:nvGraphicFramePr>
        <p:xfrm>
          <a:off x="228600" y="114301"/>
          <a:ext cx="11801471" cy="6431788"/>
        </p:xfrm>
        <a:graphic>
          <a:graphicData uri="http://schemas.openxmlformats.org/drawingml/2006/table">
            <a:tbl>
              <a:tblPr/>
              <a:tblGrid>
                <a:gridCol w="1072861"/>
                <a:gridCol w="1072861"/>
                <a:gridCol w="1072861"/>
                <a:gridCol w="1072861"/>
                <a:gridCol w="1072861"/>
                <a:gridCol w="1072861"/>
                <a:gridCol w="1072861"/>
                <a:gridCol w="1072861"/>
                <a:gridCol w="1072861"/>
                <a:gridCol w="1072861"/>
                <a:gridCol w="1072861"/>
              </a:tblGrid>
              <a:tr h="323159">
                <a:tc rowSpan="2">
                  <a:txBody>
                    <a:bodyPr/>
                    <a:lstStyle/>
                    <a:p>
                      <a:pPr algn="ctr"/>
                      <a:r>
                        <a:rPr lang="en-US" sz="1600" b="1" dirty="0" smtClean="0">
                          <a:effectLst/>
                          <a:latin typeface="GillSansMT" charset="0"/>
                        </a:rPr>
                        <a:t>Time </a:t>
                      </a:r>
                      <a:r>
                        <a:rPr lang="en-US" sz="1600" b="1" dirty="0">
                          <a:effectLst/>
                          <a:latin typeface="GillSansMT" charset="0"/>
                        </a:rPr>
                        <a:t>(days )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b="1" dirty="0" smtClean="0">
                          <a:effectLst/>
                          <a:latin typeface="GillSansMT" charset="0"/>
                        </a:rPr>
                        <a:t>Group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r>
                        <a:rPr lang="en-US" sz="1800" b="1" dirty="0" smtClean="0">
                          <a:effectLst/>
                          <a:latin typeface="GillSansMT" charset="0"/>
                        </a:rPr>
                        <a:t>Evaluation </a:t>
                      </a:r>
                      <a:r>
                        <a:rPr lang="en-US" sz="1800" b="1" dirty="0" smtClean="0">
                          <a:effectLst/>
                          <a:latin typeface="SimSun" charset="0"/>
                        </a:rPr>
                        <a:t>(</a:t>
                      </a:r>
                      <a:r>
                        <a:rPr lang="en-US" sz="1800" b="1" dirty="0" smtClean="0">
                          <a:effectLst/>
                          <a:latin typeface="GillSansMT" charset="0"/>
                        </a:rPr>
                        <a:t>Frequency</a:t>
                      </a:r>
                      <a:r>
                        <a:rPr lang="en-US" sz="1800" b="1" dirty="0">
                          <a:effectLst/>
                          <a:latin typeface="SimSun" charset="0"/>
                        </a:rPr>
                        <a:t>) </a:t>
                      </a:r>
                      <a:endParaRPr lang="en-US" sz="18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n-US" sz="1800" b="1" dirty="0" smtClean="0">
                          <a:effectLst/>
                          <a:latin typeface="GillSansMT" charset="0"/>
                        </a:rPr>
                        <a:t>Comparison </a:t>
                      </a:r>
                      <a:endParaRPr lang="en-US" sz="18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26717">
                <a:tc vMerge="1">
                  <a:txBody>
                    <a:bodyPr/>
                    <a:lstStyle/>
                    <a:p>
                      <a:endParaRPr lang="en-US"/>
                    </a:p>
                  </a:txBody>
                  <a:tcPr/>
                </a:tc>
                <a:tc vMerge="1">
                  <a:txBody>
                    <a:bodyPr/>
                    <a:lstStyle/>
                    <a:p>
                      <a:endParaRPr lang="en-US"/>
                    </a:p>
                  </a:txBody>
                  <a:tcPr/>
                </a:tc>
                <a:tc>
                  <a:txBody>
                    <a:bodyPr/>
                    <a:lstStyle/>
                    <a:p>
                      <a:pPr algn="ctr"/>
                      <a:r>
                        <a:rPr lang="en-US" sz="1600" b="1" dirty="0" smtClean="0">
                          <a:effectLst/>
                          <a:latin typeface="GillSansMT" charset="0"/>
                        </a:rPr>
                        <a:t>Cure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effectLst/>
                          <a:latin typeface="GillSansMT" charset="0"/>
                        </a:rPr>
                        <a:t>Excellent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effectLst/>
                          <a:latin typeface="GillSansMT" charset="0"/>
                        </a:rPr>
                        <a:t>Improved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effectLst/>
                          <a:latin typeface="GillSansMT" charset="0"/>
                        </a:rPr>
                        <a:t>Invalid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effectLst/>
                          <a:latin typeface="GillSansMT" charset="0"/>
                        </a:rPr>
                        <a:t>Worse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Invalid </a:t>
                      </a:r>
                      <a:r>
                        <a:rPr lang="en-US" sz="1600" b="1" dirty="0" smtClean="0">
                          <a:effectLst/>
                          <a:latin typeface="GillSansMT" charset="0"/>
                        </a:rPr>
                        <a:t>Data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effectLst/>
                          <a:latin typeface="GillSansMT" charset="0"/>
                        </a:rPr>
                        <a:t>Total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effectLst/>
                          <a:latin typeface="GillSansMT" charset="0"/>
                        </a:rPr>
                        <a:t>Statistics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P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433">
                <a:tc rowSpan="2">
                  <a:txBody>
                    <a:bodyPr/>
                    <a:lstStyle/>
                    <a:p>
                      <a:pPr algn="ctr"/>
                      <a:r>
                        <a:rPr lang="en-US" sz="1600" b="1" dirty="0">
                          <a:effectLst/>
                          <a:latin typeface="GillSansMT" charset="0"/>
                        </a:rPr>
                        <a:t>3d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A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3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13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34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8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60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5. 757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 218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931">
                <a:tc vMerge="1">
                  <a:txBody>
                    <a:bodyPr/>
                    <a:lstStyle/>
                    <a:p>
                      <a:endParaRPr lang="en-US"/>
                    </a:p>
                  </a:txBody>
                  <a:tcPr/>
                </a:tc>
                <a:tc>
                  <a:txBody>
                    <a:bodyPr/>
                    <a:lstStyle/>
                    <a:p>
                      <a:pPr algn="ctr"/>
                      <a:r>
                        <a:rPr lang="en-US" sz="1600" b="1" dirty="0">
                          <a:effectLst/>
                          <a:latin typeface="GillSansMT" charset="0"/>
                        </a:rPr>
                        <a:t>B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1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2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9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39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6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3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60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433">
                <a:tc rowSpan="2">
                  <a:txBody>
                    <a:bodyPr/>
                    <a:lstStyle/>
                    <a:p>
                      <a:pPr algn="ctr"/>
                      <a:r>
                        <a:rPr lang="en-US" sz="1600" b="1">
                          <a:effectLst/>
                          <a:latin typeface="GillSansMT" charset="0"/>
                        </a:rPr>
                        <a:t>*7d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A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4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4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27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15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2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8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60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11. 427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solidFill>
                            <a:srgbClr val="FF0000"/>
                          </a:solidFill>
                          <a:effectLst/>
                          <a:latin typeface="GillSansMT" charset="0"/>
                        </a:rPr>
                        <a:t>. 022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931">
                <a:tc vMerge="1">
                  <a:txBody>
                    <a:bodyPr/>
                    <a:lstStyle/>
                    <a:p>
                      <a:endParaRPr lang="en-US"/>
                    </a:p>
                  </a:txBody>
                  <a:tcPr/>
                </a:tc>
                <a:tc>
                  <a:txBody>
                    <a:bodyPr/>
                    <a:lstStyle/>
                    <a:p>
                      <a:pPr algn="ctr"/>
                      <a:r>
                        <a:rPr lang="en-US" sz="1600" b="1">
                          <a:effectLst/>
                          <a:latin typeface="GillSansMT" charset="0"/>
                        </a:rPr>
                        <a:t>B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4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3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14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34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2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3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60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433">
                <a:tc rowSpan="2">
                  <a:txBody>
                    <a:bodyPr/>
                    <a:lstStyle/>
                    <a:p>
                      <a:pPr algn="ctr"/>
                      <a:r>
                        <a:rPr lang="en-US" sz="1600" b="1">
                          <a:effectLst/>
                          <a:latin typeface="GillSansMT" charset="0"/>
                        </a:rPr>
                        <a:t>*10d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A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7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22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9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4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8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60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12. 110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FF0000"/>
                          </a:solidFill>
                          <a:effectLst/>
                          <a:latin typeface="GillSansMT" charset="0"/>
                        </a:rPr>
                        <a:t>. 017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931">
                <a:tc vMerge="1">
                  <a:txBody>
                    <a:bodyPr/>
                    <a:lstStyle/>
                    <a:p>
                      <a:endParaRPr lang="en-US"/>
                    </a:p>
                  </a:txBody>
                  <a:tcPr/>
                </a:tc>
                <a:tc>
                  <a:txBody>
                    <a:bodyPr/>
                    <a:lstStyle/>
                    <a:p>
                      <a:pPr algn="ctr"/>
                      <a:r>
                        <a:rPr lang="en-US" sz="1600" b="1">
                          <a:effectLst/>
                          <a:latin typeface="GillSansMT" charset="0"/>
                        </a:rPr>
                        <a:t>B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6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7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13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27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4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3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60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433">
                <a:tc rowSpan="2">
                  <a:txBody>
                    <a:bodyPr/>
                    <a:lstStyle/>
                    <a:p>
                      <a:pPr algn="ctr"/>
                      <a:r>
                        <a:rPr lang="en-US" sz="1600" b="1">
                          <a:effectLst/>
                          <a:latin typeface="GillSansMT" charset="0"/>
                        </a:rPr>
                        <a:t>*14d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A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8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9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22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9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4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8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60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12. 895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FF0000"/>
                          </a:solidFill>
                          <a:effectLst/>
                          <a:latin typeface="GillSansMT" charset="0"/>
                        </a:rPr>
                        <a:t>. 012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931">
                <a:tc vMerge="1">
                  <a:txBody>
                    <a:bodyPr/>
                    <a:lstStyle/>
                    <a:p>
                      <a:endParaRPr lang="en-US"/>
                    </a:p>
                  </a:txBody>
                  <a:tcPr/>
                </a:tc>
                <a:tc>
                  <a:txBody>
                    <a:bodyPr/>
                    <a:lstStyle/>
                    <a:p>
                      <a:pPr algn="ctr"/>
                      <a:r>
                        <a:rPr lang="en-US" sz="1600" b="1">
                          <a:effectLst/>
                          <a:latin typeface="GillSansMT" charset="0"/>
                        </a:rPr>
                        <a:t>B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8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7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10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25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7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3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60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433">
                <a:tc rowSpan="2">
                  <a:txBody>
                    <a:bodyPr/>
                    <a:lstStyle/>
                    <a:p>
                      <a:pPr algn="ctr"/>
                      <a:r>
                        <a:rPr lang="en-US" sz="1600" b="1">
                          <a:effectLst/>
                          <a:latin typeface="GillSansMT" charset="0"/>
                        </a:rPr>
                        <a:t>*17d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A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11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13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21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5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2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8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60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14. 559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FF0000"/>
                          </a:solidFill>
                          <a:effectLst/>
                          <a:latin typeface="GillSansMT" charset="0"/>
                        </a:rPr>
                        <a:t>. 006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931">
                <a:tc vMerge="1">
                  <a:txBody>
                    <a:bodyPr/>
                    <a:lstStyle/>
                    <a:p>
                      <a:endParaRPr lang="en-US"/>
                    </a:p>
                  </a:txBody>
                  <a:tcPr/>
                </a:tc>
                <a:tc>
                  <a:txBody>
                    <a:bodyPr/>
                    <a:lstStyle/>
                    <a:p>
                      <a:pPr algn="ctr"/>
                      <a:r>
                        <a:rPr lang="en-US" sz="1600" b="1">
                          <a:effectLst/>
                          <a:latin typeface="GillSansMT" charset="0"/>
                        </a:rPr>
                        <a:t>B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8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5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20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22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2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3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60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433">
                <a:tc rowSpan="2">
                  <a:txBody>
                    <a:bodyPr/>
                    <a:lstStyle/>
                    <a:p>
                      <a:pPr algn="ctr"/>
                      <a:r>
                        <a:rPr lang="en-US" sz="1600" b="1">
                          <a:effectLst/>
                          <a:latin typeface="GillSansMT" charset="0"/>
                        </a:rPr>
                        <a:t>21d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A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14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8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22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7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8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60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7. 750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 101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931">
                <a:tc vMerge="1">
                  <a:txBody>
                    <a:bodyPr/>
                    <a:lstStyle/>
                    <a:p>
                      <a:endParaRPr lang="en-US"/>
                    </a:p>
                  </a:txBody>
                  <a:tcPr/>
                </a:tc>
                <a:tc>
                  <a:txBody>
                    <a:bodyPr/>
                    <a:lstStyle/>
                    <a:p>
                      <a:pPr algn="ctr"/>
                      <a:r>
                        <a:rPr lang="en-US" sz="1600" b="1">
                          <a:effectLst/>
                          <a:latin typeface="GillSansMT" charset="0"/>
                        </a:rPr>
                        <a:t>B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13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5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17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20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2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3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effectLst/>
                          <a:latin typeface="GillSansMT" charset="0"/>
                        </a:rPr>
                        <a:t>60 </a:t>
                      </a: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433">
                <a:tc rowSpan="2">
                  <a:txBody>
                    <a:bodyPr/>
                    <a:lstStyle/>
                    <a:p>
                      <a:pPr algn="ctr"/>
                      <a:r>
                        <a:rPr lang="en-US" sz="1600" b="1">
                          <a:effectLst/>
                          <a:latin typeface="GillSansMT" charset="0"/>
                        </a:rPr>
                        <a:t>24d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A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15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9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20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8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8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60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7. 187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 126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931">
                <a:tc vMerge="1">
                  <a:txBody>
                    <a:bodyPr/>
                    <a:lstStyle/>
                    <a:p>
                      <a:endParaRPr lang="en-US"/>
                    </a:p>
                  </a:txBody>
                  <a:tcPr/>
                </a:tc>
                <a:tc>
                  <a:txBody>
                    <a:bodyPr/>
                    <a:lstStyle/>
                    <a:p>
                      <a:pPr algn="ctr"/>
                      <a:r>
                        <a:rPr lang="en-US" sz="1600" b="1">
                          <a:effectLst/>
                          <a:latin typeface="GillSansMT" charset="0"/>
                        </a:rPr>
                        <a:t>B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19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6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13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18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1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3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60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433">
                <a:tc rowSpan="2">
                  <a:txBody>
                    <a:bodyPr/>
                    <a:lstStyle/>
                    <a:p>
                      <a:pPr algn="ctr"/>
                      <a:r>
                        <a:rPr lang="en-US" sz="1600" b="1">
                          <a:effectLst/>
                          <a:latin typeface="GillSansMT" charset="0"/>
                        </a:rPr>
                        <a:t>28d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A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20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11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15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6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8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60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3. 932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B050"/>
                          </a:solidFill>
                          <a:effectLst/>
                          <a:latin typeface="GillSansMT" charset="0"/>
                        </a:rPr>
                        <a:t>. 415 </a:t>
                      </a:r>
                      <a:endParaRPr lang="en-US" sz="1600" b="1" dirty="0">
                        <a:solidFill>
                          <a:srgbClr val="00B050"/>
                        </a:solidFill>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931">
                <a:tc vMerge="1">
                  <a:txBody>
                    <a:bodyPr/>
                    <a:lstStyle/>
                    <a:p>
                      <a:endParaRPr lang="en-US"/>
                    </a:p>
                  </a:txBody>
                  <a:tcPr/>
                </a:tc>
                <a:tc>
                  <a:txBody>
                    <a:bodyPr/>
                    <a:lstStyle/>
                    <a:p>
                      <a:pPr algn="ctr"/>
                      <a:r>
                        <a:rPr lang="en-US" sz="1600" b="1">
                          <a:effectLst/>
                          <a:latin typeface="GillSansMT" charset="0"/>
                        </a:rPr>
                        <a:t>B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18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10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15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12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2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3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GillSansMT" charset="0"/>
                        </a:rPr>
                        <a:t>60 </a:t>
                      </a: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b="1" dirty="0">
                        <a:effectLst/>
                      </a:endParaRPr>
                    </a:p>
                  </a:txBody>
                  <a:tcPr marL="65563" marR="65563" marT="32781" marB="3278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32651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076324" y="242886"/>
            <a:ext cx="4295776" cy="3143252"/>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778624" y="242887"/>
            <a:ext cx="4365626" cy="3143251"/>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076325" y="3521471"/>
            <a:ext cx="4295775" cy="3170236"/>
          </a:xfrm>
          <a:prstGeom prst="rect">
            <a:avLst/>
          </a:prstGeom>
          <a:noFill/>
          <a:ln>
            <a:noFill/>
          </a:ln>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6778624" y="3542505"/>
            <a:ext cx="4365626" cy="3128169"/>
          </a:xfrm>
          <a:prstGeom prst="rect">
            <a:avLst/>
          </a:prstGeom>
          <a:noFill/>
          <a:ln>
            <a:noFill/>
          </a:ln>
        </p:spPr>
      </p:pic>
    </p:spTree>
    <p:extLst>
      <p:ext uri="{BB962C8B-B14F-4D97-AF65-F5344CB8AC3E}">
        <p14:creationId xmlns:p14="http://schemas.microsoft.com/office/powerpoint/2010/main" val="187564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0368" y="2846108"/>
            <a:ext cx="5289333" cy="1323439"/>
          </a:xfrm>
          <a:prstGeom prst="rect">
            <a:avLst/>
          </a:prstGeom>
          <a:noFill/>
          <a:scene3d>
            <a:camera prst="orthographicFront"/>
            <a:lightRig rig="threePt" dir="t"/>
          </a:scene3d>
          <a:sp3d>
            <a:bevelT prst="angle"/>
          </a:sp3d>
        </p:spPr>
        <p:txBody>
          <a:bodyPr wrap="none" lIns="91440" tIns="45720" rIns="91440" bIns="45720">
            <a:spAutoFit/>
          </a:bodyPr>
          <a:lstStyle/>
          <a:p>
            <a:pPr algn="ctr"/>
            <a:r>
              <a:rPr lang="en-US" sz="8000" b="1" i="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endParaRPr lang="en-US" sz="80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0566651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336103" cy="914400"/>
          </a:xfrm>
        </p:spPr>
        <p:txBody>
          <a:bodyPr>
            <a:normAutofit/>
          </a:bodyPr>
          <a:lstStyle/>
          <a:p>
            <a:r>
              <a:rPr lang="en-US" sz="5400" b="1" i="1" u="sng" dirty="0"/>
              <a:t>INTRODUCTION</a:t>
            </a:r>
          </a:p>
        </p:txBody>
      </p:sp>
      <p:sp>
        <p:nvSpPr>
          <p:cNvPr id="4" name="Text Placeholder 3"/>
          <p:cNvSpPr>
            <a:spLocks noGrp="1"/>
          </p:cNvSpPr>
          <p:nvPr>
            <p:ph type="body" sz="half" idx="2"/>
          </p:nvPr>
        </p:nvSpPr>
        <p:spPr>
          <a:xfrm>
            <a:off x="228600" y="1044058"/>
            <a:ext cx="7350516" cy="8471417"/>
          </a:xfrm>
        </p:spPr>
        <p:txBody>
          <a:bodyPr>
            <a:noAutofit/>
          </a:bodyPr>
          <a:lstStyle/>
          <a:p>
            <a:pPr marL="342900" lvl="0" indent="-342900">
              <a:buFont typeface="Wingdings" charset="2"/>
              <a:buChar char="Ø"/>
            </a:pPr>
            <a:r>
              <a:rPr lang="en-IN" sz="2800" dirty="0"/>
              <a:t>Top International brand for Acne cure, besides it makes the acne </a:t>
            </a:r>
            <a:r>
              <a:rPr lang="en-IN" sz="2800" dirty="0" smtClean="0"/>
              <a:t>invisible</a:t>
            </a:r>
          </a:p>
          <a:p>
            <a:pPr marL="342900" lvl="0" indent="-342900">
              <a:buFont typeface="Wingdings" charset="2"/>
              <a:buChar char="Ø"/>
            </a:pPr>
            <a:endParaRPr lang="en-US" sz="2800" dirty="0"/>
          </a:p>
          <a:p>
            <a:pPr marL="342900" lvl="0" indent="-342900">
              <a:buFont typeface="Wingdings" charset="2"/>
              <a:buChar char="Ø"/>
            </a:pPr>
            <a:r>
              <a:rPr lang="en-IN" sz="2800" dirty="0"/>
              <a:t>Medical grade Hydrocolloid patch, which helps Acne to heal faster and absorb oily secretion, fluid and </a:t>
            </a:r>
            <a:r>
              <a:rPr lang="en-IN" sz="2800" dirty="0" smtClean="0"/>
              <a:t>pus</a:t>
            </a:r>
          </a:p>
          <a:p>
            <a:pPr lvl="0"/>
            <a:endParaRPr lang="en-US" sz="2800" dirty="0"/>
          </a:p>
          <a:p>
            <a:pPr marL="342900" lvl="0" indent="-342900">
              <a:buFont typeface="Wingdings" charset="2"/>
              <a:buChar char="Ø"/>
            </a:pPr>
            <a:r>
              <a:rPr lang="en-IN" sz="2800" dirty="0"/>
              <a:t>More absorption capability and it can quickly heal Acne without leaving the scar by creating comfortable healing environment for the </a:t>
            </a:r>
            <a:r>
              <a:rPr lang="en-IN" sz="2800" dirty="0" smtClean="0"/>
              <a:t>Acne</a:t>
            </a:r>
          </a:p>
          <a:p>
            <a:pPr marL="342900" lvl="0" indent="-342900">
              <a:buFont typeface="Wingdings" charset="2"/>
              <a:buChar char="Ø"/>
            </a:pPr>
            <a:endParaRPr lang="en-US" sz="2800" dirty="0"/>
          </a:p>
        </p:txBody>
      </p:sp>
      <p:pic>
        <p:nvPicPr>
          <p:cNvPr id="5" name="Picture Placeholder 4"/>
          <p:cNvPicPr>
            <a:picLocks noGrp="1" noChangeAspect="1"/>
          </p:cNvPicPr>
          <p:nvPr>
            <p:ph type="pic" idx="1"/>
          </p:nvPr>
        </p:nvPicPr>
        <p:blipFill>
          <a:blip r:embed="rId2"/>
          <a:srcRect l="1753" r="1753"/>
          <a:stretch>
            <a:fillRect/>
          </a:stretch>
        </p:blipFill>
        <p:spPr>
          <a:xfrm>
            <a:off x="7579116" y="464342"/>
            <a:ext cx="3926916" cy="5472113"/>
          </a:xfrm>
          <a:prstGeom prst="rect">
            <a:avLst/>
          </a:prstGeom>
        </p:spPr>
      </p:pic>
      <p:sp>
        <p:nvSpPr>
          <p:cNvPr id="9" name="TextBox 8"/>
          <p:cNvSpPr txBox="1"/>
          <p:nvPr/>
        </p:nvSpPr>
        <p:spPr>
          <a:xfrm>
            <a:off x="8260876" y="6157912"/>
            <a:ext cx="2563395" cy="400110"/>
          </a:xfrm>
          <a:prstGeom prst="rect">
            <a:avLst/>
          </a:prstGeom>
          <a:noFill/>
        </p:spPr>
        <p:txBody>
          <a:bodyPr wrap="none" rtlCol="0">
            <a:spAutoFit/>
          </a:bodyPr>
          <a:lstStyle/>
          <a:p>
            <a:pPr algn="ctr"/>
            <a:r>
              <a:rPr lang="en-US" sz="2000" b="1" dirty="0" smtClean="0"/>
              <a:t>MIACARE ACNE PATCH</a:t>
            </a:r>
            <a:endParaRPr lang="en-US" sz="2000" b="1" dirty="0"/>
          </a:p>
        </p:txBody>
      </p:sp>
    </p:spTree>
    <p:extLst>
      <p:ext uri="{BB962C8B-B14F-4D97-AF65-F5344CB8AC3E}">
        <p14:creationId xmlns:p14="http://schemas.microsoft.com/office/powerpoint/2010/main" val="6245497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71463" y="928687"/>
            <a:ext cx="11644313" cy="4329113"/>
          </a:xfrm>
        </p:spPr>
        <p:txBody>
          <a:bodyPr>
            <a:normAutofit fontScale="25000" lnSpcReduction="20000"/>
          </a:bodyPr>
          <a:lstStyle/>
          <a:p>
            <a:pPr marL="342900" lvl="0" indent="-342900">
              <a:buFont typeface="Wingdings" charset="2"/>
              <a:buChar char="Ø"/>
            </a:pPr>
            <a:r>
              <a:rPr lang="en-IN" sz="11200" dirty="0"/>
              <a:t>Thin edge and thick central makes the Acne </a:t>
            </a:r>
            <a:r>
              <a:rPr lang="en-IN" sz="11200" dirty="0" smtClean="0"/>
              <a:t>invisible</a:t>
            </a:r>
          </a:p>
          <a:p>
            <a:pPr marL="342900" lvl="0" indent="-342900">
              <a:buFont typeface="Wingdings" charset="2"/>
              <a:buChar char="Ø"/>
            </a:pPr>
            <a:endParaRPr lang="en-US" sz="11200" dirty="0"/>
          </a:p>
          <a:p>
            <a:pPr marL="342900" lvl="0" indent="-342900">
              <a:buFont typeface="Wingdings" charset="2"/>
              <a:buChar char="Ø"/>
            </a:pPr>
            <a:r>
              <a:rPr lang="en-IN" sz="11200" dirty="0"/>
              <a:t>Not only suitable for Acnes, also for Spot wounds caused by laser </a:t>
            </a:r>
            <a:r>
              <a:rPr lang="en-IN" sz="11200" dirty="0" smtClean="0"/>
              <a:t>operations</a:t>
            </a:r>
            <a:endParaRPr lang="en-US" sz="11200" dirty="0" smtClean="0"/>
          </a:p>
          <a:p>
            <a:pPr marL="342900" lvl="0" indent="-342900">
              <a:buFont typeface="Wingdings" charset="2"/>
              <a:buChar char="Ø"/>
            </a:pPr>
            <a:endParaRPr lang="en-US" sz="11200" dirty="0" smtClean="0"/>
          </a:p>
          <a:p>
            <a:pPr marL="342900" indent="-342900">
              <a:buFont typeface="Wingdings" charset="2"/>
              <a:buChar char="Ø"/>
            </a:pPr>
            <a:r>
              <a:rPr lang="en-US" sz="11200" dirty="0" smtClean="0"/>
              <a:t>More </a:t>
            </a:r>
            <a:r>
              <a:rPr lang="en-US" sz="11200" dirty="0"/>
              <a:t>absorption capability and it can quickly heal wound  without leaving the scar by creating comfortable healing environment for the wound </a:t>
            </a:r>
            <a:endParaRPr lang="en-US" sz="11200" dirty="0" smtClean="0"/>
          </a:p>
          <a:p>
            <a:pPr marL="342900" indent="-342900">
              <a:buFont typeface="Wingdings" charset="2"/>
              <a:buChar char="Ø"/>
            </a:pPr>
            <a:endParaRPr lang="en-US" sz="11200" dirty="0"/>
          </a:p>
          <a:p>
            <a:pPr marL="342900" lvl="0" indent="-342900">
              <a:buFont typeface="Wingdings" charset="2"/>
              <a:buChar char="Ø"/>
            </a:pPr>
            <a:r>
              <a:rPr lang="en-IN" sz="11200" b="1" dirty="0"/>
              <a:t>CE </a:t>
            </a:r>
            <a:r>
              <a:rPr lang="en-IN" sz="11200" dirty="0"/>
              <a:t>marked, </a:t>
            </a:r>
            <a:r>
              <a:rPr lang="en-IN" sz="11200" b="1" dirty="0"/>
              <a:t>GMP </a:t>
            </a:r>
            <a:r>
              <a:rPr lang="en-IN" sz="11200" dirty="0"/>
              <a:t>&amp; </a:t>
            </a:r>
            <a:r>
              <a:rPr lang="en-IN" sz="11200" b="1" dirty="0"/>
              <a:t>ISO 13485 </a:t>
            </a:r>
            <a:r>
              <a:rPr lang="en-IN" sz="11200" dirty="0"/>
              <a:t>certified</a:t>
            </a:r>
            <a:endParaRPr lang="en-US" sz="11200" dirty="0"/>
          </a:p>
          <a:p>
            <a:endParaRPr lang="en-US" dirty="0"/>
          </a:p>
        </p:txBody>
      </p:sp>
    </p:spTree>
    <p:extLst>
      <p:ext uri="{BB962C8B-B14F-4D97-AF65-F5344CB8AC3E}">
        <p14:creationId xmlns:p14="http://schemas.microsoft.com/office/powerpoint/2010/main" val="593443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7211" y="1958458"/>
            <a:ext cx="13473112" cy="2554545"/>
          </a:xfrm>
          <a:prstGeom prst="rect">
            <a:avLst/>
          </a:prstGeom>
        </p:spPr>
        <p:txBody>
          <a:bodyPr wrap="square">
            <a:spAutoFit/>
          </a:bodyPr>
          <a:lstStyle/>
          <a:p>
            <a:pPr algn="ctr"/>
            <a:r>
              <a:rPr lang="en-US" sz="8000" b="1" i="1" dirty="0"/>
              <a:t>ACTION PRINCIPLE OF MIACARE ACNE PATCH</a:t>
            </a:r>
          </a:p>
        </p:txBody>
      </p:sp>
    </p:spTree>
    <p:extLst>
      <p:ext uri="{BB962C8B-B14F-4D97-AF65-F5344CB8AC3E}">
        <p14:creationId xmlns:p14="http://schemas.microsoft.com/office/powerpoint/2010/main" val="190055354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1" y="395287"/>
            <a:ext cx="10131425" cy="1456267"/>
          </a:xfrm>
        </p:spPr>
        <p:txBody>
          <a:bodyPr>
            <a:noAutofit/>
          </a:bodyPr>
          <a:lstStyle/>
          <a:p>
            <a:r>
              <a:rPr lang="en-US" sz="5400" b="1" i="1" u="sng" dirty="0"/>
              <a:t>ACTION PRINCIPLE OF MIACARE ACNE PATCH</a:t>
            </a:r>
            <a:r>
              <a:rPr lang="en-US" sz="4000" b="1" i="1" u="sng" dirty="0"/>
              <a:t/>
            </a:r>
            <a:br>
              <a:rPr lang="en-US" sz="4000" b="1" i="1" u="sng" dirty="0"/>
            </a:br>
            <a:endParaRPr lang="en-US" sz="4000" b="1" i="1" u="sng" dirty="0"/>
          </a:p>
        </p:txBody>
      </p:sp>
      <p:sp>
        <p:nvSpPr>
          <p:cNvPr id="3" name="Content Placeholder 2"/>
          <p:cNvSpPr>
            <a:spLocks noGrp="1"/>
          </p:cNvSpPr>
          <p:nvPr>
            <p:ph idx="1"/>
          </p:nvPr>
        </p:nvSpPr>
        <p:spPr>
          <a:xfrm>
            <a:off x="342900" y="2799292"/>
            <a:ext cx="10131425" cy="3649133"/>
          </a:xfrm>
        </p:spPr>
        <p:txBody>
          <a:bodyPr>
            <a:noAutofit/>
          </a:bodyPr>
          <a:lstStyle/>
          <a:p>
            <a:pPr>
              <a:buFont typeface="Wingdings" charset="2"/>
              <a:buChar char="Ø"/>
            </a:pPr>
            <a:r>
              <a:rPr lang="en-US" sz="2800" dirty="0"/>
              <a:t>Material: hydrocolloid, which helps wound to heal faster</a:t>
            </a:r>
            <a:br>
              <a:rPr lang="en-US" sz="2800" dirty="0"/>
            </a:br>
            <a:endParaRPr lang="en-US" sz="2800" dirty="0"/>
          </a:p>
          <a:p>
            <a:pPr>
              <a:buFont typeface="Wingdings" charset="2"/>
              <a:buChar char="Ø"/>
            </a:pPr>
            <a:r>
              <a:rPr lang="en-US" sz="2800" dirty="0"/>
              <a:t>The hydrocolloid: absorb oily secretion, fluid and pus</a:t>
            </a:r>
            <a:br>
              <a:rPr lang="en-US" sz="2800" dirty="0"/>
            </a:br>
            <a:endParaRPr lang="en-US" sz="2800" dirty="0"/>
          </a:p>
          <a:p>
            <a:pPr>
              <a:buFont typeface="Wingdings" charset="2"/>
              <a:buChar char="Ø"/>
            </a:pPr>
            <a:r>
              <a:rPr lang="en-US" sz="2800" dirty="0"/>
              <a:t>The patch acts as a protective layer that prevent the acne wound from infection </a:t>
            </a:r>
          </a:p>
          <a:p>
            <a:pPr>
              <a:buFont typeface="Wingdings" charset="2"/>
              <a:buChar char="Ø"/>
            </a:pPr>
            <a:endParaRPr lang="en-US" sz="2800" dirty="0"/>
          </a:p>
          <a:p>
            <a:pPr>
              <a:buFont typeface="Wingdings" charset="2"/>
              <a:buChar char="Ø"/>
            </a:pPr>
            <a:r>
              <a:rPr lang="en-US" sz="2800" dirty="0" err="1"/>
              <a:t>M</a:t>
            </a:r>
            <a:r>
              <a:rPr lang="en-US" sz="2800" dirty="0" err="1" smtClean="0"/>
              <a:t>iacare</a:t>
            </a:r>
            <a:r>
              <a:rPr lang="en-US" sz="2800" dirty="0" smtClean="0"/>
              <a:t> </a:t>
            </a:r>
            <a:r>
              <a:rPr lang="en-US" sz="2800" dirty="0"/>
              <a:t>Acne Patch provides an ideal environment for acne healing </a:t>
            </a:r>
          </a:p>
          <a:p>
            <a:pPr>
              <a:buFont typeface="Wingdings" charset="2"/>
              <a:buChar char="Ø"/>
            </a:pPr>
            <a:endParaRPr lang="en-US" sz="2800" dirty="0"/>
          </a:p>
        </p:txBody>
      </p:sp>
    </p:spTree>
    <p:extLst>
      <p:ext uri="{BB962C8B-B14F-4D97-AF65-F5344CB8AC3E}">
        <p14:creationId xmlns:p14="http://schemas.microsoft.com/office/powerpoint/2010/main" val="11866316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28761" y="119022"/>
            <a:ext cx="3470277" cy="2174876"/>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940549" y="119022"/>
            <a:ext cx="3475039" cy="2174876"/>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1528761" y="3203812"/>
            <a:ext cx="3457577" cy="2171701"/>
          </a:xfrm>
          <a:prstGeom prst="rect">
            <a:avLst/>
          </a:prstGeom>
          <a:noFill/>
          <a:ln>
            <a:noFill/>
          </a:ln>
        </p:spPr>
      </p:pic>
      <p:pic>
        <p:nvPicPr>
          <p:cNvPr id="9" name="Picture 8"/>
          <p:cNvPicPr/>
          <p:nvPr/>
        </p:nvPicPr>
        <p:blipFill>
          <a:blip r:embed="rId6">
            <a:extLst>
              <a:ext uri="{28A0092B-C50C-407E-A947-70E740481C1C}">
                <a14:useLocalDpi xmlns:a14="http://schemas.microsoft.com/office/drawing/2010/main" val="0"/>
              </a:ext>
            </a:extLst>
          </a:blip>
          <a:srcRect/>
          <a:stretch>
            <a:fillRect/>
          </a:stretch>
        </p:blipFill>
        <p:spPr bwMode="auto">
          <a:xfrm>
            <a:off x="6940548" y="3203813"/>
            <a:ext cx="3475038" cy="2171700"/>
          </a:xfrm>
          <a:prstGeom prst="rect">
            <a:avLst/>
          </a:prstGeom>
          <a:noFill/>
          <a:ln>
            <a:noFill/>
          </a:ln>
        </p:spPr>
      </p:pic>
      <p:sp>
        <p:nvSpPr>
          <p:cNvPr id="11" name="TextBox 10"/>
          <p:cNvSpPr txBox="1"/>
          <p:nvPr/>
        </p:nvSpPr>
        <p:spPr>
          <a:xfrm>
            <a:off x="1541461" y="2447786"/>
            <a:ext cx="3457577" cy="400110"/>
          </a:xfrm>
          <a:prstGeom prst="rect">
            <a:avLst/>
          </a:prstGeom>
          <a:noFill/>
        </p:spPr>
        <p:txBody>
          <a:bodyPr wrap="square" rtlCol="0">
            <a:spAutoFit/>
          </a:bodyPr>
          <a:lstStyle/>
          <a:p>
            <a:r>
              <a:rPr lang="en-US" sz="2000" b="1" dirty="0" smtClean="0"/>
              <a:t>1. Acne with pus</a:t>
            </a:r>
            <a:endParaRPr lang="en-US" sz="2000" b="1" dirty="0"/>
          </a:p>
        </p:txBody>
      </p:sp>
      <p:sp>
        <p:nvSpPr>
          <p:cNvPr id="12" name="TextBox 11"/>
          <p:cNvSpPr txBox="1"/>
          <p:nvPr/>
        </p:nvSpPr>
        <p:spPr>
          <a:xfrm>
            <a:off x="6940548" y="2388878"/>
            <a:ext cx="3475039" cy="707886"/>
          </a:xfrm>
          <a:prstGeom prst="rect">
            <a:avLst/>
          </a:prstGeom>
          <a:noFill/>
        </p:spPr>
        <p:txBody>
          <a:bodyPr wrap="square" rtlCol="0">
            <a:spAutoFit/>
          </a:bodyPr>
          <a:lstStyle/>
          <a:p>
            <a:r>
              <a:rPr lang="en-US" sz="2000" b="1" dirty="0" smtClean="0"/>
              <a:t>2. Attach acne patch which absorbs the pus</a:t>
            </a:r>
            <a:endParaRPr lang="en-US" sz="2000" b="1" dirty="0"/>
          </a:p>
        </p:txBody>
      </p:sp>
      <p:sp>
        <p:nvSpPr>
          <p:cNvPr id="13" name="TextBox 12"/>
          <p:cNvSpPr txBox="1"/>
          <p:nvPr/>
        </p:nvSpPr>
        <p:spPr>
          <a:xfrm>
            <a:off x="1528761" y="5484182"/>
            <a:ext cx="3457576" cy="1323439"/>
          </a:xfrm>
          <a:prstGeom prst="rect">
            <a:avLst/>
          </a:prstGeom>
          <a:noFill/>
        </p:spPr>
        <p:txBody>
          <a:bodyPr wrap="square" rtlCol="0">
            <a:spAutoFit/>
          </a:bodyPr>
          <a:lstStyle/>
          <a:p>
            <a:r>
              <a:rPr lang="en-US" sz="2000" b="1" dirty="0" smtClean="0"/>
              <a:t>3. After pus absorption, acne patch acts as protective layer that prevent from bacteria infection</a:t>
            </a:r>
            <a:endParaRPr lang="en-US" sz="2000" b="1" dirty="0"/>
          </a:p>
        </p:txBody>
      </p:sp>
      <p:sp>
        <p:nvSpPr>
          <p:cNvPr id="14" name="TextBox 13"/>
          <p:cNvSpPr txBox="1"/>
          <p:nvPr/>
        </p:nvSpPr>
        <p:spPr>
          <a:xfrm>
            <a:off x="6940548" y="5482562"/>
            <a:ext cx="3475039" cy="707886"/>
          </a:xfrm>
          <a:prstGeom prst="rect">
            <a:avLst/>
          </a:prstGeom>
          <a:noFill/>
        </p:spPr>
        <p:txBody>
          <a:bodyPr wrap="square" rtlCol="0">
            <a:spAutoFit/>
          </a:bodyPr>
          <a:lstStyle/>
          <a:p>
            <a:r>
              <a:rPr lang="en-US" sz="2000" b="1" dirty="0" smtClean="0"/>
              <a:t>4. The acne wound is recovered &amp; leave without scar</a:t>
            </a:r>
            <a:endParaRPr lang="en-US" sz="2000" b="1" dirty="0"/>
          </a:p>
        </p:txBody>
      </p:sp>
    </p:spTree>
    <p:extLst>
      <p:ext uri="{BB962C8B-B14F-4D97-AF65-F5344CB8AC3E}">
        <p14:creationId xmlns:p14="http://schemas.microsoft.com/office/powerpoint/2010/main" val="142681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6637" y="2715697"/>
            <a:ext cx="8695907" cy="1323439"/>
          </a:xfrm>
          <a:prstGeom prst="rect">
            <a:avLst/>
          </a:prstGeom>
        </p:spPr>
        <p:txBody>
          <a:bodyPr wrap="none">
            <a:spAutoFit/>
          </a:bodyPr>
          <a:lstStyle/>
          <a:p>
            <a:pPr algn="ctr"/>
            <a:r>
              <a:rPr lang="en-US" sz="8000" b="1" i="1" dirty="0" smtClean="0"/>
              <a:t>USE OF ACNE PATCH</a:t>
            </a:r>
            <a:endParaRPr lang="en-US" sz="8000" b="1" i="1" dirty="0"/>
          </a:p>
        </p:txBody>
      </p:sp>
    </p:spTree>
    <p:extLst>
      <p:ext uri="{BB962C8B-B14F-4D97-AF65-F5344CB8AC3E}">
        <p14:creationId xmlns:p14="http://schemas.microsoft.com/office/powerpoint/2010/main" val="278722862"/>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2023</TotalTime>
  <Words>1196</Words>
  <Application>Microsoft Macintosh PowerPoint</Application>
  <PresentationFormat>Widescreen</PresentationFormat>
  <Paragraphs>384</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vt:lpstr>
      <vt:lpstr>Calibri Light</vt:lpstr>
      <vt:lpstr>Chalkboard SE</vt:lpstr>
      <vt:lpstr>GillSansMT</vt:lpstr>
      <vt:lpstr>SimSun</vt:lpstr>
      <vt:lpstr>Arial</vt:lpstr>
      <vt:lpstr>Wingdings</vt:lpstr>
      <vt:lpstr>Celestial</vt:lpstr>
      <vt:lpstr>‘MIACARE’  Acne Patch</vt:lpstr>
      <vt:lpstr>CONTENTs</vt:lpstr>
      <vt:lpstr>PowerPoint Presentation</vt:lpstr>
      <vt:lpstr>INTRODUCTION</vt:lpstr>
      <vt:lpstr>PowerPoint Presentation</vt:lpstr>
      <vt:lpstr>PowerPoint Presentation</vt:lpstr>
      <vt:lpstr>ACTION PRINCIPLE OF MIACARE ACNE PATCH </vt:lpstr>
      <vt:lpstr>PowerPoint Presentation</vt:lpstr>
      <vt:lpstr>PowerPoint Presentation</vt:lpstr>
      <vt:lpstr>USE OF ACNE PATCH</vt:lpstr>
      <vt:lpstr>PowerPoint Presentation</vt:lpstr>
      <vt:lpstr>PowerPoint Presentation</vt:lpstr>
      <vt:lpstr>PowerPoint Presentation</vt:lpstr>
      <vt:lpstr>PowerPoint Presentation</vt:lpstr>
      <vt:lpstr>PowerPoint Presentation</vt:lpstr>
      <vt:lpstr>HOW IT WORKS?</vt:lpstr>
      <vt:lpstr>PowerPoint Presentation</vt:lpstr>
      <vt:lpstr>PowerPoint Presentation</vt:lpstr>
      <vt:lpstr>MIACARE ACNE PATCH USING DIRECTIONS </vt:lpstr>
      <vt:lpstr>PowerPoint Presentation</vt:lpstr>
      <vt:lpstr>FEATURES</vt:lpstr>
      <vt:lpstr>ADVANTAGES</vt:lpstr>
      <vt:lpstr>PowerPoint Presentation</vt:lpstr>
      <vt:lpstr>COMPETIVENESS</vt:lpstr>
      <vt:lpstr>PowerPoint Presentation</vt:lpstr>
      <vt:lpstr>PowerPoint Presentation</vt:lpstr>
      <vt:lpstr>Special design of miacare acne patch</vt:lpstr>
      <vt:lpstr>PowerPoint Presentation</vt:lpstr>
      <vt:lpstr>CLINICAL PROOF OF MIACARE ACNE PATCH</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MIACARE ‘ACNE PATCH’</dc:title>
  <dc:creator>Microsoft Office User</dc:creator>
  <cp:lastModifiedBy>Microsoft Office User</cp:lastModifiedBy>
  <cp:revision>47</cp:revision>
  <dcterms:created xsi:type="dcterms:W3CDTF">2016-01-25T09:59:30Z</dcterms:created>
  <dcterms:modified xsi:type="dcterms:W3CDTF">2016-02-03T18:00:36Z</dcterms:modified>
</cp:coreProperties>
</file>